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309" r:id="rId3"/>
    <p:sldId id="351" r:id="rId4"/>
    <p:sldId id="305" r:id="rId5"/>
    <p:sldId id="313" r:id="rId6"/>
    <p:sldId id="300" r:id="rId7"/>
    <p:sldId id="335" r:id="rId8"/>
    <p:sldId id="336" r:id="rId9"/>
    <p:sldId id="337" r:id="rId10"/>
    <p:sldId id="338" r:id="rId11"/>
    <p:sldId id="310" r:id="rId12"/>
    <p:sldId id="362" r:id="rId13"/>
    <p:sldId id="355" r:id="rId14"/>
    <p:sldId id="358" r:id="rId15"/>
    <p:sldId id="359" r:id="rId16"/>
    <p:sldId id="344" r:id="rId17"/>
    <p:sldId id="354" r:id="rId18"/>
    <p:sldId id="364" r:id="rId19"/>
    <p:sldId id="352" r:id="rId20"/>
    <p:sldId id="347" r:id="rId21"/>
    <p:sldId id="326" r:id="rId22"/>
    <p:sldId id="348" r:id="rId23"/>
    <p:sldId id="357" r:id="rId24"/>
    <p:sldId id="349" r:id="rId25"/>
    <p:sldId id="350" r:id="rId26"/>
    <p:sldId id="360" r:id="rId2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Wigand, Debra A." initials="WDA"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85080" autoAdjust="0"/>
  </p:normalViewPr>
  <p:slideViewPr>
    <p:cSldViewPr>
      <p:cViewPr varScale="1">
        <p:scale>
          <a:sx n="78" d="100"/>
          <a:sy n="78" d="100"/>
        </p:scale>
        <p:origin x="-1134" y="-84"/>
      </p:cViewPr>
      <p:guideLst>
        <p:guide orient="horz" pos="2160"/>
        <p:guide pos="2880"/>
      </p:guideLst>
    </p:cSldViewPr>
  </p:slideViewPr>
  <p:outlineViewPr>
    <p:cViewPr>
      <p:scale>
        <a:sx n="33" d="100"/>
        <a:sy n="33" d="100"/>
      </p:scale>
      <p:origin x="0" y="2358"/>
    </p:cViewPr>
  </p:outlineViewPr>
  <p:notesTextViewPr>
    <p:cViewPr>
      <p:scale>
        <a:sx n="1" d="1"/>
        <a:sy n="1" d="1"/>
      </p:scale>
      <p:origin x="0" y="0"/>
    </p:cViewPr>
  </p:notesTextViewPr>
  <p:sorterViewPr>
    <p:cViewPr>
      <p:scale>
        <a:sx n="100" d="100"/>
        <a:sy n="100" d="100"/>
      </p:scale>
      <p:origin x="0" y="380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05D0D6EF-CA55-45C9-BFFF-B549F041D311}" type="datetimeFigureOut">
              <a:rPr lang="en-US" smtClean="0"/>
              <a:t>8/22/2016</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7C4EC633-C484-4E4B-8AB4-1DA88C9703AC}" type="slidenum">
              <a:rPr lang="en-US" smtClean="0"/>
              <a:t>‹#›</a:t>
            </a:fld>
            <a:endParaRPr lang="en-US" dirty="0"/>
          </a:p>
        </p:txBody>
      </p:sp>
    </p:spTree>
    <p:extLst>
      <p:ext uri="{BB962C8B-B14F-4D97-AF65-F5344CB8AC3E}">
        <p14:creationId xmlns:p14="http://schemas.microsoft.com/office/powerpoint/2010/main" val="18516637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4EC633-C484-4E4B-8AB4-1DA88C9703AC}" type="slidenum">
              <a:rPr lang="en-US" smtClean="0"/>
              <a:t>1</a:t>
            </a:fld>
            <a:endParaRPr lang="en-US" dirty="0"/>
          </a:p>
        </p:txBody>
      </p:sp>
    </p:spTree>
    <p:extLst>
      <p:ext uri="{BB962C8B-B14F-4D97-AF65-F5344CB8AC3E}">
        <p14:creationId xmlns:p14="http://schemas.microsoft.com/office/powerpoint/2010/main" val="22375628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goals under SIM-</a:t>
            </a:r>
          </a:p>
          <a:p>
            <a:r>
              <a:rPr lang="en-US" dirty="0" smtClean="0"/>
              <a:t>(1) demonstrate the value of integrating CHWs into the health care team; </a:t>
            </a:r>
          </a:p>
          <a:p>
            <a:r>
              <a:rPr lang="en-US" dirty="0" smtClean="0"/>
              <a:t>(2) provide models that can be replicated and emulated across the state; </a:t>
            </a:r>
          </a:p>
          <a:p>
            <a:r>
              <a:rPr lang="en-US" dirty="0" smtClean="0"/>
              <a:t>(3) build a core group of experienced CHWs who can provide leadership and community engagement to drive the ongoing development of the system</a:t>
            </a:r>
            <a:endParaRPr lang="en-US" dirty="0"/>
          </a:p>
        </p:txBody>
      </p:sp>
      <p:sp>
        <p:nvSpPr>
          <p:cNvPr id="4" name="Slide Number Placeholder 3"/>
          <p:cNvSpPr>
            <a:spLocks noGrp="1"/>
          </p:cNvSpPr>
          <p:nvPr>
            <p:ph type="sldNum" sz="quarter" idx="10"/>
          </p:nvPr>
        </p:nvSpPr>
        <p:spPr/>
        <p:txBody>
          <a:bodyPr/>
          <a:lstStyle/>
          <a:p>
            <a:fld id="{7C4EC633-C484-4E4B-8AB4-1DA88C9703AC}" type="slidenum">
              <a:rPr lang="en-US" smtClean="0"/>
              <a:t>15</a:t>
            </a:fld>
            <a:endParaRPr lang="en-US" dirty="0"/>
          </a:p>
        </p:txBody>
      </p:sp>
    </p:spTree>
    <p:extLst>
      <p:ext uri="{BB962C8B-B14F-4D97-AF65-F5344CB8AC3E}">
        <p14:creationId xmlns:p14="http://schemas.microsoft.com/office/powerpoint/2010/main" val="34124043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SST Measures included</a:t>
            </a:r>
          </a:p>
          <a:p>
            <a:r>
              <a:rPr lang="en-US" dirty="0" smtClean="0"/>
              <a:t>	300 clients to be served under CHW Pilot Projects</a:t>
            </a:r>
          </a:p>
          <a:p>
            <a:r>
              <a:rPr lang="en-US" dirty="0" smtClean="0"/>
              <a:t>	Pilots to establish formal referral mechanisms (expected 1-3 per pilot project)</a:t>
            </a:r>
          </a:p>
          <a:p>
            <a:endParaRPr lang="en-US" dirty="0" smtClean="0"/>
          </a:p>
          <a:p>
            <a:r>
              <a:rPr lang="en-US" dirty="0" smtClean="0"/>
              <a:t>Client – engaged beyond one time information sharing/outreach </a:t>
            </a:r>
          </a:p>
          <a:p>
            <a:endParaRPr lang="en-US" dirty="0" smtClean="0"/>
          </a:p>
          <a:p>
            <a:r>
              <a:rPr lang="en-US" dirty="0" smtClean="0"/>
              <a:t>Encounter – interaction beyond one time information sharing/outreach.  May include patient assessment, referral and follow up, providing medication safety education,</a:t>
            </a:r>
            <a:r>
              <a:rPr lang="en-US" baseline="0" dirty="0" smtClean="0"/>
              <a:t> peer support</a:t>
            </a:r>
          </a:p>
          <a:p>
            <a:endParaRPr lang="en-US" baseline="0" dirty="0" smtClean="0"/>
          </a:p>
          <a:p>
            <a:r>
              <a:rPr lang="en-US" baseline="0" dirty="0" smtClean="0"/>
              <a:t>Intensive client – requires more than their first month of engagement. Three or more encounters per month with a total amount of time applied on behalf of the client equaling or exceeding 120 minutes. </a:t>
            </a:r>
          </a:p>
        </p:txBody>
      </p:sp>
      <p:sp>
        <p:nvSpPr>
          <p:cNvPr id="4" name="Slide Number Placeholder 3"/>
          <p:cNvSpPr>
            <a:spLocks noGrp="1"/>
          </p:cNvSpPr>
          <p:nvPr>
            <p:ph type="sldNum" sz="quarter" idx="10"/>
          </p:nvPr>
        </p:nvSpPr>
        <p:spPr/>
        <p:txBody>
          <a:bodyPr/>
          <a:lstStyle/>
          <a:p>
            <a:fld id="{7C4EC633-C484-4E4B-8AB4-1DA88C9703AC}" type="slidenum">
              <a:rPr lang="en-US" smtClean="0"/>
              <a:t>16</a:t>
            </a:fld>
            <a:endParaRPr lang="en-US" dirty="0"/>
          </a:p>
        </p:txBody>
      </p:sp>
    </p:spTree>
    <p:extLst>
      <p:ext uri="{BB962C8B-B14F-4D97-AF65-F5344CB8AC3E}">
        <p14:creationId xmlns:p14="http://schemas.microsoft.com/office/powerpoint/2010/main" val="9574228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350">
              <a:defRPr/>
            </a:pPr>
            <a:r>
              <a:rPr lang="en-US" dirty="0"/>
              <a:t>Community resources – LIHEAP, SNAP, legal assistance, transportation, link to local church for socialization, long term care in the home, assist signing up for Medicare Savings programs, Money Minders to help keep finances straight, housing application, pharmacy to make home deliveries</a:t>
            </a:r>
          </a:p>
          <a:p>
            <a:endParaRPr lang="en-US" dirty="0"/>
          </a:p>
        </p:txBody>
      </p:sp>
      <p:sp>
        <p:nvSpPr>
          <p:cNvPr id="4" name="Slide Number Placeholder 3"/>
          <p:cNvSpPr>
            <a:spLocks noGrp="1"/>
          </p:cNvSpPr>
          <p:nvPr>
            <p:ph type="sldNum" sz="quarter" idx="10"/>
          </p:nvPr>
        </p:nvSpPr>
        <p:spPr/>
        <p:txBody>
          <a:bodyPr/>
          <a:lstStyle/>
          <a:p>
            <a:fld id="{7C4EC633-C484-4E4B-8AB4-1DA88C9703AC}" type="slidenum">
              <a:rPr lang="en-US" smtClean="0">
                <a:solidFill>
                  <a:prstClr val="black"/>
                </a:solidFill>
              </a:rPr>
              <a:pPr/>
              <a:t>18</a:t>
            </a:fld>
            <a:endParaRPr lang="en-US" dirty="0">
              <a:solidFill>
                <a:prstClr val="black"/>
              </a:solidFill>
            </a:endParaRPr>
          </a:p>
        </p:txBody>
      </p:sp>
    </p:spTree>
    <p:extLst>
      <p:ext uri="{BB962C8B-B14F-4D97-AF65-F5344CB8AC3E}">
        <p14:creationId xmlns:p14="http://schemas.microsoft.com/office/powerpoint/2010/main" val="26423564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4EC633-C484-4E4B-8AB4-1DA88C9703AC}" type="slidenum">
              <a:rPr lang="en-US" smtClean="0"/>
              <a:t>19</a:t>
            </a:fld>
            <a:endParaRPr lang="en-US" dirty="0"/>
          </a:p>
        </p:txBody>
      </p:sp>
    </p:spTree>
    <p:extLst>
      <p:ext uri="{BB962C8B-B14F-4D97-AF65-F5344CB8AC3E}">
        <p14:creationId xmlns:p14="http://schemas.microsoft.com/office/powerpoint/2010/main" val="29543122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4EC633-C484-4E4B-8AB4-1DA88C9703AC}" type="slidenum">
              <a:rPr lang="en-US" smtClean="0"/>
              <a:t>20</a:t>
            </a:fld>
            <a:endParaRPr lang="en-US" dirty="0"/>
          </a:p>
        </p:txBody>
      </p:sp>
    </p:spTree>
    <p:extLst>
      <p:ext uri="{BB962C8B-B14F-4D97-AF65-F5344CB8AC3E}">
        <p14:creationId xmlns:p14="http://schemas.microsoft.com/office/powerpoint/2010/main" val="7683094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New value based payment structures include CHWs as an effective way to provide culturally appropriate information and outreach  to patients that may be difficult to reach in other ways </a:t>
            </a:r>
          </a:p>
          <a:p>
            <a:r>
              <a:rPr lang="en-US" dirty="0" smtClean="0"/>
              <a:t>CHWs are integrated into team approaches to patient care such as community care teams or other community organizations </a:t>
            </a:r>
          </a:p>
          <a:p>
            <a:r>
              <a:rPr lang="en-US" dirty="0" smtClean="0"/>
              <a:t>Infrastructure exists to support CHWs including training</a:t>
            </a:r>
          </a:p>
          <a:p>
            <a:endParaRPr lang="en-US" dirty="0"/>
          </a:p>
        </p:txBody>
      </p:sp>
      <p:sp>
        <p:nvSpPr>
          <p:cNvPr id="4" name="Slide Number Placeholder 3"/>
          <p:cNvSpPr>
            <a:spLocks noGrp="1"/>
          </p:cNvSpPr>
          <p:nvPr>
            <p:ph type="sldNum" sz="quarter" idx="10"/>
          </p:nvPr>
        </p:nvSpPr>
        <p:spPr/>
        <p:txBody>
          <a:bodyPr/>
          <a:lstStyle/>
          <a:p>
            <a:fld id="{7C4EC633-C484-4E4B-8AB4-1DA88C9703AC}" type="slidenum">
              <a:rPr lang="en-US" smtClean="0"/>
              <a:t>21</a:t>
            </a:fld>
            <a:endParaRPr lang="en-US" dirty="0"/>
          </a:p>
        </p:txBody>
      </p:sp>
    </p:spTree>
    <p:extLst>
      <p:ext uri="{BB962C8B-B14F-4D97-AF65-F5344CB8AC3E}">
        <p14:creationId xmlns:p14="http://schemas.microsoft.com/office/powerpoint/2010/main" val="34377734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u="sng" dirty="0">
              <a:solidFill>
                <a:srgbClr val="92D050"/>
              </a:solidFill>
            </a:endParaRPr>
          </a:p>
        </p:txBody>
      </p:sp>
      <p:sp>
        <p:nvSpPr>
          <p:cNvPr id="4" name="Slide Number Placeholder 3"/>
          <p:cNvSpPr>
            <a:spLocks noGrp="1"/>
          </p:cNvSpPr>
          <p:nvPr>
            <p:ph type="sldNum" sz="quarter" idx="10"/>
          </p:nvPr>
        </p:nvSpPr>
        <p:spPr/>
        <p:txBody>
          <a:bodyPr/>
          <a:lstStyle/>
          <a:p>
            <a:fld id="{7C4EC633-C484-4E4B-8AB4-1DA88C9703AC}" type="slidenum">
              <a:rPr lang="en-US" smtClean="0"/>
              <a:t>25</a:t>
            </a:fld>
            <a:endParaRPr lang="en-US" dirty="0"/>
          </a:p>
        </p:txBody>
      </p:sp>
    </p:spTree>
    <p:extLst>
      <p:ext uri="{BB962C8B-B14F-4D97-AF65-F5344CB8AC3E}">
        <p14:creationId xmlns:p14="http://schemas.microsoft.com/office/powerpoint/2010/main" val="9479133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4EC633-C484-4E4B-8AB4-1DA88C9703AC}" type="slidenum">
              <a:rPr lang="en-US" smtClean="0"/>
              <a:t>26</a:t>
            </a:fld>
            <a:endParaRPr lang="en-US" dirty="0"/>
          </a:p>
        </p:txBody>
      </p:sp>
    </p:spTree>
    <p:extLst>
      <p:ext uri="{BB962C8B-B14F-4D97-AF65-F5344CB8AC3E}">
        <p14:creationId xmlns:p14="http://schemas.microsoft.com/office/powerpoint/2010/main" val="9479133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2" defTabSz="931774">
              <a:defRPr/>
            </a:pPr>
            <a:r>
              <a:rPr lang="en-US" dirty="0" smtClean="0"/>
              <a:t>Medical expenses for those with diabetes diagnosis on average 2.3 times more compared to those without diabetes </a:t>
            </a:r>
          </a:p>
          <a:p>
            <a:r>
              <a:rPr lang="en-US" dirty="0" smtClean="0"/>
              <a:t>Citation: Diabetes Surveillance Report, Maine 2012.</a:t>
            </a:r>
          </a:p>
          <a:p>
            <a:r>
              <a:rPr lang="en-US" dirty="0"/>
              <a:t>Centers for Disease Control and Prevention. National diabetes fact sheet: National estimates and general</a:t>
            </a:r>
          </a:p>
          <a:p>
            <a:r>
              <a:rPr lang="en-US" dirty="0"/>
              <a:t>information on diabetes and prediabetes in the United States, 2011. Atlanta, GA. U.S. Department of</a:t>
            </a:r>
          </a:p>
          <a:p>
            <a:r>
              <a:rPr lang="en-US" dirty="0"/>
              <a:t>Health and Human Services, Centers for Disease Control and Prevention, 2011.Accessed at</a:t>
            </a:r>
          </a:p>
          <a:p>
            <a:r>
              <a:rPr lang="en-US" dirty="0"/>
              <a:t>http://www.cdc.gov/diabetes/pubs/factsheet11.htm on 14th Aug, 2012.</a:t>
            </a:r>
          </a:p>
        </p:txBody>
      </p:sp>
      <p:sp>
        <p:nvSpPr>
          <p:cNvPr id="4" name="Slide Number Placeholder 3"/>
          <p:cNvSpPr>
            <a:spLocks noGrp="1"/>
          </p:cNvSpPr>
          <p:nvPr>
            <p:ph type="sldNum" sz="quarter" idx="10"/>
          </p:nvPr>
        </p:nvSpPr>
        <p:spPr/>
        <p:txBody>
          <a:bodyPr/>
          <a:lstStyle/>
          <a:p>
            <a:fld id="{7C4EC633-C484-4E4B-8AB4-1DA88C9703AC}" type="slidenum">
              <a:rPr lang="en-US" smtClean="0"/>
              <a:t>2</a:t>
            </a:fld>
            <a:endParaRPr lang="en-US" dirty="0"/>
          </a:p>
        </p:txBody>
      </p:sp>
    </p:spTree>
    <p:extLst>
      <p:ext uri="{BB962C8B-B14F-4D97-AF65-F5344CB8AC3E}">
        <p14:creationId xmlns:p14="http://schemas.microsoft.com/office/powerpoint/2010/main" val="27866864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rgbClr val="FF0000"/>
              </a:solidFill>
            </a:endParaRPr>
          </a:p>
        </p:txBody>
      </p:sp>
      <p:sp>
        <p:nvSpPr>
          <p:cNvPr id="4" name="Slide Number Placeholder 3"/>
          <p:cNvSpPr>
            <a:spLocks noGrp="1"/>
          </p:cNvSpPr>
          <p:nvPr>
            <p:ph type="sldNum" sz="quarter" idx="10"/>
          </p:nvPr>
        </p:nvSpPr>
        <p:spPr/>
        <p:txBody>
          <a:bodyPr/>
          <a:lstStyle/>
          <a:p>
            <a:fld id="{7C4EC633-C484-4E4B-8AB4-1DA88C9703AC}" type="slidenum">
              <a:rPr lang="en-US" smtClean="0"/>
              <a:t>4</a:t>
            </a:fld>
            <a:endParaRPr lang="en-US" dirty="0"/>
          </a:p>
        </p:txBody>
      </p:sp>
    </p:spTree>
    <p:extLst>
      <p:ext uri="{BB962C8B-B14F-4D97-AF65-F5344CB8AC3E}">
        <p14:creationId xmlns:p14="http://schemas.microsoft.com/office/powerpoint/2010/main" val="26646135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4EC633-C484-4E4B-8AB4-1DA88C9703AC}" type="slidenum">
              <a:rPr lang="en-US" smtClean="0"/>
              <a:t>5</a:t>
            </a:fld>
            <a:endParaRPr lang="en-US" dirty="0"/>
          </a:p>
        </p:txBody>
      </p:sp>
    </p:spTree>
    <p:extLst>
      <p:ext uri="{BB962C8B-B14F-4D97-AF65-F5344CB8AC3E}">
        <p14:creationId xmlns:p14="http://schemas.microsoft.com/office/powerpoint/2010/main" val="15281948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Sites that lost Recognition in 2016:</a:t>
            </a:r>
          </a:p>
          <a:p>
            <a:r>
              <a:rPr lang="en-US" dirty="0" smtClean="0"/>
              <a:t>Community Health and Counseling Services</a:t>
            </a:r>
          </a:p>
          <a:p>
            <a:r>
              <a:rPr lang="en-US" dirty="0" smtClean="0"/>
              <a:t>St. Josephs</a:t>
            </a:r>
            <a:r>
              <a:rPr lang="en-US" baseline="0" dirty="0" smtClean="0"/>
              <a:t> Hospital</a:t>
            </a:r>
          </a:p>
          <a:p>
            <a:r>
              <a:rPr lang="en-US" baseline="0" dirty="0" smtClean="0"/>
              <a:t>Waldo County General Hospital</a:t>
            </a:r>
          </a:p>
          <a:p>
            <a:r>
              <a:rPr lang="en-US" baseline="0" dirty="0" smtClean="0"/>
              <a:t>New site that just joined in August 2016: Central Maine Conditioning Clinic</a:t>
            </a:r>
            <a:endParaRPr lang="en-US" dirty="0"/>
          </a:p>
        </p:txBody>
      </p:sp>
      <p:sp>
        <p:nvSpPr>
          <p:cNvPr id="4" name="Slide Number Placeholder 3"/>
          <p:cNvSpPr>
            <a:spLocks noGrp="1"/>
          </p:cNvSpPr>
          <p:nvPr>
            <p:ph type="sldNum" sz="quarter" idx="10"/>
          </p:nvPr>
        </p:nvSpPr>
        <p:spPr/>
        <p:txBody>
          <a:bodyPr/>
          <a:lstStyle/>
          <a:p>
            <a:fld id="{7C4EC633-C484-4E4B-8AB4-1DA88C9703AC}" type="slidenum">
              <a:rPr lang="en-US" smtClean="0"/>
              <a:t>6</a:t>
            </a:fld>
            <a:endParaRPr lang="en-US" dirty="0"/>
          </a:p>
        </p:txBody>
      </p:sp>
    </p:spTree>
    <p:extLst>
      <p:ext uri="{BB962C8B-B14F-4D97-AF65-F5344CB8AC3E}">
        <p14:creationId xmlns:p14="http://schemas.microsoft.com/office/powerpoint/2010/main" val="37478778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4EC633-C484-4E4B-8AB4-1DA88C9703AC}" type="slidenum">
              <a:rPr lang="en-US" smtClean="0"/>
              <a:t>11</a:t>
            </a:fld>
            <a:endParaRPr lang="en-US" dirty="0"/>
          </a:p>
        </p:txBody>
      </p:sp>
    </p:spTree>
    <p:extLst>
      <p:ext uri="{BB962C8B-B14F-4D97-AF65-F5344CB8AC3E}">
        <p14:creationId xmlns:p14="http://schemas.microsoft.com/office/powerpoint/2010/main" val="38057887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4EC633-C484-4E4B-8AB4-1DA88C9703AC}" type="slidenum">
              <a:rPr lang="en-US" smtClean="0"/>
              <a:t>12</a:t>
            </a:fld>
            <a:endParaRPr lang="en-US" dirty="0"/>
          </a:p>
        </p:txBody>
      </p:sp>
    </p:spTree>
    <p:extLst>
      <p:ext uri="{BB962C8B-B14F-4D97-AF65-F5344CB8AC3E}">
        <p14:creationId xmlns:p14="http://schemas.microsoft.com/office/powerpoint/2010/main" val="18637804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goals under SIM-</a:t>
            </a:r>
          </a:p>
          <a:p>
            <a:r>
              <a:rPr lang="en-US" dirty="0" smtClean="0"/>
              <a:t>(1) demonstrate the value of integrating CHWs into the health care team; </a:t>
            </a:r>
          </a:p>
          <a:p>
            <a:r>
              <a:rPr lang="en-US" dirty="0" smtClean="0"/>
              <a:t>(2) provide models that can be replicated and emulated across the state; </a:t>
            </a:r>
          </a:p>
          <a:p>
            <a:r>
              <a:rPr lang="en-US" dirty="0" smtClean="0"/>
              <a:t>(3) build a core group of experienced CHWs who can provide leadership and community engagement to drive the ongoing development of the system</a:t>
            </a:r>
            <a:endParaRPr lang="en-US" dirty="0"/>
          </a:p>
        </p:txBody>
      </p:sp>
      <p:sp>
        <p:nvSpPr>
          <p:cNvPr id="4" name="Slide Number Placeholder 3"/>
          <p:cNvSpPr>
            <a:spLocks noGrp="1"/>
          </p:cNvSpPr>
          <p:nvPr>
            <p:ph type="sldNum" sz="quarter" idx="10"/>
          </p:nvPr>
        </p:nvSpPr>
        <p:spPr/>
        <p:txBody>
          <a:bodyPr/>
          <a:lstStyle/>
          <a:p>
            <a:fld id="{7C4EC633-C484-4E4B-8AB4-1DA88C9703AC}" type="slidenum">
              <a:rPr lang="en-US" smtClean="0"/>
              <a:t>13</a:t>
            </a:fld>
            <a:endParaRPr lang="en-US" dirty="0"/>
          </a:p>
        </p:txBody>
      </p:sp>
    </p:spTree>
    <p:extLst>
      <p:ext uri="{BB962C8B-B14F-4D97-AF65-F5344CB8AC3E}">
        <p14:creationId xmlns:p14="http://schemas.microsoft.com/office/powerpoint/2010/main" val="34124043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Key Informant Interviews were conducted with ___ individuals who were CHWs, Supervisors, Clinicians, Community Partners and/or content experts.  Site visits were completed with all four pilot projects.</a:t>
            </a:r>
          </a:p>
          <a:p>
            <a:endParaRPr lang="en-US" baseline="0" dirty="0" smtClean="0"/>
          </a:p>
          <a:p>
            <a:r>
              <a:rPr lang="en-US" baseline="0" dirty="0" smtClean="0"/>
              <a:t>Give examples of model spread- Androscoggin Home Health (CCT) and one of the pilots committing to hiring 3 new CHWs</a:t>
            </a:r>
            <a:endParaRPr lang="en-US" dirty="0"/>
          </a:p>
        </p:txBody>
      </p:sp>
      <p:sp>
        <p:nvSpPr>
          <p:cNvPr id="4" name="Slide Number Placeholder 3"/>
          <p:cNvSpPr>
            <a:spLocks noGrp="1"/>
          </p:cNvSpPr>
          <p:nvPr>
            <p:ph type="sldNum" sz="quarter" idx="10"/>
          </p:nvPr>
        </p:nvSpPr>
        <p:spPr/>
        <p:txBody>
          <a:bodyPr/>
          <a:lstStyle/>
          <a:p>
            <a:fld id="{7C4EC633-C484-4E4B-8AB4-1DA88C9703AC}" type="slidenum">
              <a:rPr lang="en-US" smtClean="0"/>
              <a:t>14</a:t>
            </a:fld>
            <a:endParaRPr lang="en-US" dirty="0"/>
          </a:p>
        </p:txBody>
      </p:sp>
    </p:spTree>
    <p:extLst>
      <p:ext uri="{BB962C8B-B14F-4D97-AF65-F5344CB8AC3E}">
        <p14:creationId xmlns:p14="http://schemas.microsoft.com/office/powerpoint/2010/main" val="34124043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4A99802-3CC8-44D9-9EC5-0C2F91962E64}" type="datetimeFigureOut">
              <a:rPr lang="en-US" smtClean="0"/>
              <a:t>8/22/2016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0DA1A41-6D6B-45FE-9022-587046145555}" type="slidenum">
              <a:rPr lang="en-US" smtClean="0"/>
              <a:t>‹#›</a:t>
            </a:fld>
            <a:endParaRPr lang="en-US" dirty="0"/>
          </a:p>
        </p:txBody>
      </p:sp>
    </p:spTree>
    <p:extLst>
      <p:ext uri="{BB962C8B-B14F-4D97-AF65-F5344CB8AC3E}">
        <p14:creationId xmlns:p14="http://schemas.microsoft.com/office/powerpoint/2010/main" val="39238597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A99802-3CC8-44D9-9EC5-0C2F91962E64}" type="datetimeFigureOut">
              <a:rPr lang="en-US" smtClean="0"/>
              <a:t>8/22/2016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0DA1A41-6D6B-45FE-9022-587046145555}" type="slidenum">
              <a:rPr lang="en-US" smtClean="0"/>
              <a:t>‹#›</a:t>
            </a:fld>
            <a:endParaRPr lang="en-US" dirty="0"/>
          </a:p>
        </p:txBody>
      </p:sp>
    </p:spTree>
    <p:extLst>
      <p:ext uri="{BB962C8B-B14F-4D97-AF65-F5344CB8AC3E}">
        <p14:creationId xmlns:p14="http://schemas.microsoft.com/office/powerpoint/2010/main" val="12927136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A99802-3CC8-44D9-9EC5-0C2F91962E64}" type="datetimeFigureOut">
              <a:rPr lang="en-US" smtClean="0"/>
              <a:t>8/22/2016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0DA1A41-6D6B-45FE-9022-587046145555}" type="slidenum">
              <a:rPr lang="en-US" smtClean="0"/>
              <a:t>‹#›</a:t>
            </a:fld>
            <a:endParaRPr lang="en-US" dirty="0"/>
          </a:p>
        </p:txBody>
      </p:sp>
    </p:spTree>
    <p:extLst>
      <p:ext uri="{BB962C8B-B14F-4D97-AF65-F5344CB8AC3E}">
        <p14:creationId xmlns:p14="http://schemas.microsoft.com/office/powerpoint/2010/main" val="902868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A99802-3CC8-44D9-9EC5-0C2F91962E64}" type="datetimeFigureOut">
              <a:rPr lang="en-US" smtClean="0"/>
              <a:t>8/22/2016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0DA1A41-6D6B-45FE-9022-587046145555}" type="slidenum">
              <a:rPr lang="en-US" smtClean="0"/>
              <a:t>‹#›</a:t>
            </a:fld>
            <a:endParaRPr lang="en-US" dirty="0"/>
          </a:p>
        </p:txBody>
      </p:sp>
    </p:spTree>
    <p:extLst>
      <p:ext uri="{BB962C8B-B14F-4D97-AF65-F5344CB8AC3E}">
        <p14:creationId xmlns:p14="http://schemas.microsoft.com/office/powerpoint/2010/main" val="27485518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4A99802-3CC8-44D9-9EC5-0C2F91962E64}" type="datetimeFigureOut">
              <a:rPr lang="en-US" smtClean="0"/>
              <a:t>8/22/2016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0DA1A41-6D6B-45FE-9022-587046145555}" type="slidenum">
              <a:rPr lang="en-US" smtClean="0"/>
              <a:t>‹#›</a:t>
            </a:fld>
            <a:endParaRPr lang="en-US" dirty="0"/>
          </a:p>
        </p:txBody>
      </p:sp>
    </p:spTree>
    <p:extLst>
      <p:ext uri="{BB962C8B-B14F-4D97-AF65-F5344CB8AC3E}">
        <p14:creationId xmlns:p14="http://schemas.microsoft.com/office/powerpoint/2010/main" val="7707562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4A99802-3CC8-44D9-9EC5-0C2F91962E64}" type="datetimeFigureOut">
              <a:rPr lang="en-US" smtClean="0"/>
              <a:t>8/22/2016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0DA1A41-6D6B-45FE-9022-587046145555}" type="slidenum">
              <a:rPr lang="en-US" smtClean="0"/>
              <a:t>‹#›</a:t>
            </a:fld>
            <a:endParaRPr lang="en-US" dirty="0"/>
          </a:p>
        </p:txBody>
      </p:sp>
    </p:spTree>
    <p:extLst>
      <p:ext uri="{BB962C8B-B14F-4D97-AF65-F5344CB8AC3E}">
        <p14:creationId xmlns:p14="http://schemas.microsoft.com/office/powerpoint/2010/main" val="4123509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4A99802-3CC8-44D9-9EC5-0C2F91962E64}" type="datetimeFigureOut">
              <a:rPr lang="en-US" smtClean="0"/>
              <a:t>8/22/2016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0DA1A41-6D6B-45FE-9022-587046145555}" type="slidenum">
              <a:rPr lang="en-US" smtClean="0"/>
              <a:t>‹#›</a:t>
            </a:fld>
            <a:endParaRPr lang="en-US" dirty="0"/>
          </a:p>
        </p:txBody>
      </p:sp>
    </p:spTree>
    <p:extLst>
      <p:ext uri="{BB962C8B-B14F-4D97-AF65-F5344CB8AC3E}">
        <p14:creationId xmlns:p14="http://schemas.microsoft.com/office/powerpoint/2010/main" val="530071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4A99802-3CC8-44D9-9EC5-0C2F91962E64}" type="datetimeFigureOut">
              <a:rPr lang="en-US" smtClean="0"/>
              <a:t>8/22/2016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0DA1A41-6D6B-45FE-9022-587046145555}" type="slidenum">
              <a:rPr lang="en-US" smtClean="0"/>
              <a:t>‹#›</a:t>
            </a:fld>
            <a:endParaRPr lang="en-US" dirty="0"/>
          </a:p>
        </p:txBody>
      </p:sp>
    </p:spTree>
    <p:extLst>
      <p:ext uri="{BB962C8B-B14F-4D97-AF65-F5344CB8AC3E}">
        <p14:creationId xmlns:p14="http://schemas.microsoft.com/office/powerpoint/2010/main" val="2052819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A99802-3CC8-44D9-9EC5-0C2F91962E64}" type="datetimeFigureOut">
              <a:rPr lang="en-US" smtClean="0"/>
              <a:t>8/22/2016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0DA1A41-6D6B-45FE-9022-587046145555}" type="slidenum">
              <a:rPr lang="en-US" smtClean="0"/>
              <a:t>‹#›</a:t>
            </a:fld>
            <a:endParaRPr lang="en-US" dirty="0"/>
          </a:p>
        </p:txBody>
      </p:sp>
    </p:spTree>
    <p:extLst>
      <p:ext uri="{BB962C8B-B14F-4D97-AF65-F5344CB8AC3E}">
        <p14:creationId xmlns:p14="http://schemas.microsoft.com/office/powerpoint/2010/main" val="7135789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A99802-3CC8-44D9-9EC5-0C2F91962E64}" type="datetimeFigureOut">
              <a:rPr lang="en-US" smtClean="0"/>
              <a:t>8/22/2016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0DA1A41-6D6B-45FE-9022-587046145555}" type="slidenum">
              <a:rPr lang="en-US" smtClean="0"/>
              <a:t>‹#›</a:t>
            </a:fld>
            <a:endParaRPr lang="en-US" dirty="0"/>
          </a:p>
        </p:txBody>
      </p:sp>
    </p:spTree>
    <p:extLst>
      <p:ext uri="{BB962C8B-B14F-4D97-AF65-F5344CB8AC3E}">
        <p14:creationId xmlns:p14="http://schemas.microsoft.com/office/powerpoint/2010/main" val="28159107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A99802-3CC8-44D9-9EC5-0C2F91962E64}" type="datetimeFigureOut">
              <a:rPr lang="en-US" smtClean="0"/>
              <a:t>8/22/2016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0DA1A41-6D6B-45FE-9022-587046145555}" type="slidenum">
              <a:rPr lang="en-US" smtClean="0"/>
              <a:t>‹#›</a:t>
            </a:fld>
            <a:endParaRPr lang="en-US" dirty="0"/>
          </a:p>
        </p:txBody>
      </p:sp>
    </p:spTree>
    <p:extLst>
      <p:ext uri="{BB962C8B-B14F-4D97-AF65-F5344CB8AC3E}">
        <p14:creationId xmlns:p14="http://schemas.microsoft.com/office/powerpoint/2010/main" val="31715578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A99802-3CC8-44D9-9EC5-0C2F91962E64}" type="datetimeFigureOut">
              <a:rPr lang="en-US" smtClean="0"/>
              <a:t>8/22/2016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DA1A41-6D6B-45FE-9022-587046145555}" type="slidenum">
              <a:rPr lang="en-US" smtClean="0"/>
              <a:t>‹#›</a:t>
            </a:fld>
            <a:endParaRPr lang="en-US" dirty="0"/>
          </a:p>
        </p:txBody>
      </p:sp>
    </p:spTree>
    <p:extLst>
      <p:ext uri="{BB962C8B-B14F-4D97-AF65-F5344CB8AC3E}">
        <p14:creationId xmlns:p14="http://schemas.microsoft.com/office/powerpoint/2010/main" val="11893956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hyperlink" Target="http://rethinkdiabetes.org/"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cepac.icer-review.org/?page_id=1066"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rethinkdiabetes.org/"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1"/>
            <a:ext cx="7772400" cy="1524000"/>
          </a:xfrm>
        </p:spPr>
        <p:txBody>
          <a:bodyPr/>
          <a:lstStyle/>
          <a:p>
            <a:r>
              <a:rPr lang="en-US" dirty="0" smtClean="0"/>
              <a:t>Maine CDC</a:t>
            </a:r>
            <a:endParaRPr lang="en-US" dirty="0"/>
          </a:p>
        </p:txBody>
      </p:sp>
      <p:sp>
        <p:nvSpPr>
          <p:cNvPr id="3" name="Subtitle 2"/>
          <p:cNvSpPr>
            <a:spLocks noGrp="1"/>
          </p:cNvSpPr>
          <p:nvPr>
            <p:ph type="subTitle" idx="1"/>
          </p:nvPr>
        </p:nvSpPr>
        <p:spPr>
          <a:xfrm>
            <a:off x="1371600" y="2057400"/>
            <a:ext cx="6400800" cy="2743200"/>
          </a:xfrm>
        </p:spPr>
        <p:txBody>
          <a:bodyPr>
            <a:normAutofit lnSpcReduction="10000"/>
          </a:bodyPr>
          <a:lstStyle/>
          <a:p>
            <a:r>
              <a:rPr lang="en-US" sz="3600" dirty="0" smtClean="0">
                <a:solidFill>
                  <a:schemeClr val="accent1">
                    <a:lumMod val="75000"/>
                  </a:schemeClr>
                </a:solidFill>
              </a:rPr>
              <a:t>Review of SIM Work</a:t>
            </a:r>
            <a:endParaRPr lang="en-US" sz="3600" dirty="0">
              <a:solidFill>
                <a:schemeClr val="accent1">
                  <a:lumMod val="75000"/>
                </a:schemeClr>
              </a:solidFill>
            </a:endParaRPr>
          </a:p>
          <a:p>
            <a:r>
              <a:rPr lang="en-US" sz="3600" dirty="0" smtClean="0">
                <a:solidFill>
                  <a:schemeClr val="accent1">
                    <a:lumMod val="75000"/>
                  </a:schemeClr>
                </a:solidFill>
              </a:rPr>
              <a:t>August 24, 2016</a:t>
            </a:r>
          </a:p>
          <a:p>
            <a:endParaRPr lang="en-US" b="1" dirty="0">
              <a:solidFill>
                <a:schemeClr val="accent1">
                  <a:lumMod val="75000"/>
                </a:schemeClr>
              </a:solidFill>
            </a:endParaRPr>
          </a:p>
          <a:p>
            <a:r>
              <a:rPr lang="en-US" sz="2800" baseline="0" dirty="0" smtClean="0">
                <a:solidFill>
                  <a:schemeClr val="tx1"/>
                </a:solidFill>
              </a:rPr>
              <a:t>National Diabetes Prevention Program </a:t>
            </a:r>
            <a:r>
              <a:rPr lang="en-US" sz="2800" dirty="0" smtClean="0">
                <a:solidFill>
                  <a:schemeClr val="tx1"/>
                </a:solidFill>
              </a:rPr>
              <a:t>Community </a:t>
            </a:r>
            <a:r>
              <a:rPr lang="en-US" sz="2800" dirty="0">
                <a:solidFill>
                  <a:schemeClr val="tx1"/>
                </a:solidFill>
              </a:rPr>
              <a:t>Health </a:t>
            </a:r>
            <a:r>
              <a:rPr lang="en-US" sz="2800" dirty="0" smtClean="0">
                <a:solidFill>
                  <a:schemeClr val="tx1"/>
                </a:solidFill>
              </a:rPr>
              <a:t>Worker Initiative</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10200" y="5327062"/>
            <a:ext cx="3598862" cy="12923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576" y="5280331"/>
            <a:ext cx="3352800" cy="14907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12669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020762"/>
          </a:xfrm>
        </p:spPr>
        <p:txBody>
          <a:bodyPr>
            <a:normAutofit/>
          </a:bodyPr>
          <a:lstStyle/>
          <a:p>
            <a:r>
              <a:rPr lang="en-US" sz="4000" dirty="0" smtClean="0">
                <a:solidFill>
                  <a:schemeClr val="accent1">
                    <a:lumMod val="75000"/>
                  </a:schemeClr>
                </a:solidFill>
              </a:rPr>
              <a:t>Next Steps Post SIM</a:t>
            </a:r>
            <a:endParaRPr lang="en-US" sz="4000" dirty="0">
              <a:solidFill>
                <a:schemeClr val="accent1">
                  <a:lumMod val="75000"/>
                </a:schemeClr>
              </a:solidFill>
            </a:endParaRPr>
          </a:p>
        </p:txBody>
      </p:sp>
      <p:sp>
        <p:nvSpPr>
          <p:cNvPr id="3" name="Content Placeholder 2"/>
          <p:cNvSpPr>
            <a:spLocks noGrp="1"/>
          </p:cNvSpPr>
          <p:nvPr>
            <p:ph idx="1"/>
          </p:nvPr>
        </p:nvSpPr>
        <p:spPr>
          <a:xfrm>
            <a:off x="457200" y="1600200"/>
            <a:ext cx="8229600" cy="5181600"/>
          </a:xfrm>
        </p:spPr>
        <p:txBody>
          <a:bodyPr>
            <a:normAutofit fontScale="70000" lnSpcReduction="20000"/>
          </a:bodyPr>
          <a:lstStyle/>
          <a:p>
            <a:pPr lvl="0"/>
            <a:r>
              <a:rPr lang="en-US" dirty="0"/>
              <a:t>Continue technical </a:t>
            </a:r>
            <a:r>
              <a:rPr lang="en-US" dirty="0" smtClean="0"/>
              <a:t>assistance/support to NDPP sites.</a:t>
            </a:r>
            <a:endParaRPr lang="en-US" dirty="0"/>
          </a:p>
          <a:p>
            <a:pPr lvl="0"/>
            <a:r>
              <a:rPr lang="en-US" dirty="0"/>
              <a:t>NDPP Data </a:t>
            </a:r>
            <a:r>
              <a:rPr lang="en-US" dirty="0" smtClean="0"/>
              <a:t>Dashboard for real time reporting by lifestyle coaches.</a:t>
            </a:r>
            <a:endParaRPr lang="en-US" dirty="0"/>
          </a:p>
          <a:p>
            <a:pPr lvl="0"/>
            <a:r>
              <a:rPr lang="en-US" dirty="0" smtClean="0"/>
              <a:t>Technical Assistance to organizations offering NDPP Master Trainer Select and/or NDPP Lifestyle </a:t>
            </a:r>
            <a:r>
              <a:rPr lang="en-US" dirty="0"/>
              <a:t>coach </a:t>
            </a:r>
            <a:r>
              <a:rPr lang="en-US" dirty="0" smtClean="0"/>
              <a:t>trainings. </a:t>
            </a:r>
            <a:endParaRPr lang="en-US" dirty="0"/>
          </a:p>
          <a:p>
            <a:pPr lvl="0"/>
            <a:r>
              <a:rPr lang="en-US" dirty="0"/>
              <a:t>Support use of guidelines/recommendations in the delivery system and health plan design through employers/payers under </a:t>
            </a:r>
            <a:r>
              <a:rPr lang="en-US" dirty="0" smtClean="0"/>
              <a:t>DP13-1305 </a:t>
            </a:r>
            <a:r>
              <a:rPr lang="en-US" dirty="0"/>
              <a:t>Prevention and Control Grant from U.S. CDC through July </a:t>
            </a:r>
            <a:r>
              <a:rPr lang="en-US" dirty="0" smtClean="0"/>
              <a:t>2018.</a:t>
            </a:r>
            <a:endParaRPr lang="en-US" dirty="0"/>
          </a:p>
          <a:p>
            <a:pPr lvl="0"/>
            <a:r>
              <a:rPr lang="en-US" dirty="0"/>
              <a:t>Continue </a:t>
            </a:r>
            <a:r>
              <a:rPr lang="en-US" u="sng" dirty="0">
                <a:hlinkClick r:id="rId2"/>
              </a:rPr>
              <a:t>http://rethinkdiabetes.org/</a:t>
            </a:r>
            <a:r>
              <a:rPr lang="en-US" dirty="0"/>
              <a:t> as the State of Maine information portal on NDPP </a:t>
            </a:r>
            <a:r>
              <a:rPr lang="en-US" dirty="0" smtClean="0"/>
              <a:t>– Referral and “Upcoming Classes.”</a:t>
            </a:r>
            <a:endParaRPr lang="en-US" dirty="0"/>
          </a:p>
          <a:p>
            <a:pPr lvl="0"/>
            <a:r>
              <a:rPr lang="en-US" dirty="0"/>
              <a:t>Continue to grow and support the integration of NDPP into Maine’s health care delivery system through DP13-1305 Prevention and Control Grant from U.S. CDC through July </a:t>
            </a:r>
            <a:r>
              <a:rPr lang="en-US" dirty="0" smtClean="0"/>
              <a:t>2018.</a:t>
            </a:r>
          </a:p>
          <a:p>
            <a:pPr lvl="1"/>
            <a:r>
              <a:rPr lang="en-US" dirty="0" smtClean="0"/>
              <a:t>Policy/protocol in both clinical/non-</a:t>
            </a:r>
            <a:r>
              <a:rPr lang="en-US" dirty="0"/>
              <a:t>clinical</a:t>
            </a:r>
            <a:r>
              <a:rPr lang="en-US" dirty="0" smtClean="0"/>
              <a:t> settings supporting populations at high risk for Type 2 Diabetes.</a:t>
            </a:r>
          </a:p>
          <a:p>
            <a:pPr lvl="1"/>
            <a:r>
              <a:rPr lang="en-US" dirty="0" smtClean="0"/>
              <a:t>Lifestyle Coach Network 151 and growing.</a:t>
            </a:r>
          </a:p>
          <a:p>
            <a:pPr lvl="1"/>
            <a:r>
              <a:rPr lang="en-US" dirty="0" smtClean="0"/>
              <a:t>Maine NDPP Annual Meeting (May 12</a:t>
            </a:r>
            <a:r>
              <a:rPr lang="en-US" baseline="30000" dirty="0" smtClean="0"/>
              <a:t>th</a:t>
            </a:r>
            <a:r>
              <a:rPr lang="en-US" dirty="0" smtClean="0"/>
              <a:t> 2017).</a:t>
            </a:r>
            <a:endParaRPr lang="en-US" dirty="0"/>
          </a:p>
        </p:txBody>
      </p:sp>
    </p:spTree>
    <p:extLst>
      <p:ext uri="{BB962C8B-B14F-4D97-AF65-F5344CB8AC3E}">
        <p14:creationId xmlns:p14="http://schemas.microsoft.com/office/powerpoint/2010/main" val="33838498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chemeClr val="accent1">
                    <a:lumMod val="75000"/>
                  </a:schemeClr>
                </a:solidFill>
              </a:rPr>
              <a:t>Hypothesis:</a:t>
            </a:r>
            <a:br>
              <a:rPr lang="en-US" dirty="0">
                <a:solidFill>
                  <a:schemeClr val="accent1">
                    <a:lumMod val="75000"/>
                  </a:schemeClr>
                </a:solidFill>
              </a:rPr>
            </a:br>
            <a:r>
              <a:rPr lang="en-US" dirty="0">
                <a:solidFill>
                  <a:schemeClr val="accent1">
                    <a:lumMod val="75000"/>
                  </a:schemeClr>
                </a:solidFill>
              </a:rPr>
              <a:t>Community Health Worker Initiative</a:t>
            </a:r>
            <a:endParaRPr lang="en-US" dirty="0"/>
          </a:p>
        </p:txBody>
      </p:sp>
      <p:sp>
        <p:nvSpPr>
          <p:cNvPr id="3" name="Content Placeholder 2"/>
          <p:cNvSpPr>
            <a:spLocks noGrp="1"/>
          </p:cNvSpPr>
          <p:nvPr>
            <p:ph idx="1"/>
          </p:nvPr>
        </p:nvSpPr>
        <p:spPr/>
        <p:txBody>
          <a:bodyPr>
            <a:normAutofit fontScale="92500" lnSpcReduction="20000"/>
          </a:bodyPr>
          <a:lstStyle/>
          <a:p>
            <a:r>
              <a:rPr lang="en-US" dirty="0"/>
              <a:t>If CHWs are recognized as valued members of the health care system in Maine, they can support improved health outcomes, appropriate utilization of health care services, and increased cost savings related to chronic disease support, cancer screening, and high risk or high consumers of health care services</a:t>
            </a:r>
            <a:r>
              <a:rPr lang="en-US" dirty="0" smtClean="0"/>
              <a:t>.</a:t>
            </a:r>
          </a:p>
          <a:p>
            <a:r>
              <a:rPr lang="en-US" dirty="0" smtClean="0"/>
              <a:t>Conclusion: </a:t>
            </a:r>
          </a:p>
          <a:p>
            <a:pPr lvl="1"/>
            <a:r>
              <a:rPr lang="en-US" dirty="0" smtClean="0"/>
              <a:t>Achieved increased recognition of CHWs as a potential member of  workforce.</a:t>
            </a:r>
          </a:p>
          <a:p>
            <a:pPr lvl="1"/>
            <a:r>
              <a:rPr lang="en-US" dirty="0" smtClean="0"/>
              <a:t>Pilot sites provided Maine-specific examples. </a:t>
            </a:r>
            <a:endParaRPr lang="en-US" dirty="0"/>
          </a:p>
        </p:txBody>
      </p:sp>
    </p:spTree>
    <p:extLst>
      <p:ext uri="{BB962C8B-B14F-4D97-AF65-F5344CB8AC3E}">
        <p14:creationId xmlns:p14="http://schemas.microsoft.com/office/powerpoint/2010/main" val="28739630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solidFill>
                  <a:schemeClr val="accent1">
                    <a:lumMod val="75000"/>
                  </a:schemeClr>
                </a:solidFill>
              </a:rPr>
              <a:t>Community Health Workers</a:t>
            </a:r>
            <a:endParaRPr lang="en-US" sz="4000" dirty="0">
              <a:solidFill>
                <a:schemeClr val="accent1">
                  <a:lumMod val="75000"/>
                </a:schemeClr>
              </a:solidFill>
            </a:endParaRPr>
          </a:p>
        </p:txBody>
      </p:sp>
      <p:sp>
        <p:nvSpPr>
          <p:cNvPr id="3" name="Content Placeholder 2"/>
          <p:cNvSpPr>
            <a:spLocks noGrp="1"/>
          </p:cNvSpPr>
          <p:nvPr>
            <p:ph idx="1"/>
          </p:nvPr>
        </p:nvSpPr>
        <p:spPr>
          <a:xfrm>
            <a:off x="457200" y="1295400"/>
            <a:ext cx="8229600" cy="5257800"/>
          </a:xfrm>
        </p:spPr>
        <p:txBody>
          <a:bodyPr>
            <a:normAutofit fontScale="85000" lnSpcReduction="20000"/>
          </a:bodyPr>
          <a:lstStyle/>
          <a:p>
            <a:pPr marL="45720" indent="0">
              <a:buNone/>
            </a:pPr>
            <a:r>
              <a:rPr lang="en-US" sz="2600" dirty="0" smtClean="0"/>
              <a:t>Institute </a:t>
            </a:r>
            <a:r>
              <a:rPr lang="en-US" sz="2600" dirty="0"/>
              <a:t>for Clinical and Economic Review </a:t>
            </a:r>
            <a:r>
              <a:rPr lang="en-US" sz="2600" dirty="0" smtClean="0"/>
              <a:t>report summarized </a:t>
            </a:r>
            <a:r>
              <a:rPr lang="en-US" sz="2600" dirty="0"/>
              <a:t>results of studies related to </a:t>
            </a:r>
            <a:r>
              <a:rPr lang="en-US" sz="2600" dirty="0" smtClean="0"/>
              <a:t>CHWs – 2013</a:t>
            </a:r>
          </a:p>
          <a:p>
            <a:pPr marL="45720" indent="0">
              <a:buNone/>
            </a:pPr>
            <a:endParaRPr lang="en-US" sz="1200" dirty="0"/>
          </a:p>
          <a:p>
            <a:pPr marL="45720" indent="0">
              <a:buNone/>
            </a:pPr>
            <a:r>
              <a:rPr lang="en-US" dirty="0" smtClean="0"/>
              <a:t>Contributions </a:t>
            </a:r>
            <a:r>
              <a:rPr lang="en-US" dirty="0"/>
              <a:t>of CHWS: </a:t>
            </a:r>
          </a:p>
          <a:p>
            <a:pPr lvl="1"/>
            <a:r>
              <a:rPr lang="en-US" sz="2600" dirty="0"/>
              <a:t>Improving health </a:t>
            </a:r>
            <a:r>
              <a:rPr lang="en-US" sz="2600" dirty="0" smtClean="0"/>
              <a:t>outcomes.</a:t>
            </a:r>
            <a:endParaRPr lang="en-US" sz="2600" dirty="0"/>
          </a:p>
          <a:p>
            <a:pPr lvl="1"/>
            <a:r>
              <a:rPr lang="en-US" sz="2600" dirty="0"/>
              <a:t>Supporting appropriate utilization of health care </a:t>
            </a:r>
            <a:r>
              <a:rPr lang="en-US" sz="2600" dirty="0" smtClean="0"/>
              <a:t>services.</a:t>
            </a:r>
            <a:endParaRPr lang="en-US" sz="2600" dirty="0"/>
          </a:p>
          <a:p>
            <a:pPr lvl="1"/>
            <a:r>
              <a:rPr lang="en-US" sz="2600" dirty="0"/>
              <a:t>Increased cost </a:t>
            </a:r>
            <a:r>
              <a:rPr lang="en-US" sz="2600" dirty="0" smtClean="0"/>
              <a:t>savings specific to: </a:t>
            </a:r>
            <a:endParaRPr lang="en-US" sz="2600" dirty="0"/>
          </a:p>
          <a:p>
            <a:pPr lvl="2"/>
            <a:r>
              <a:rPr lang="en-US" sz="2600" dirty="0"/>
              <a:t>Chronic disease support </a:t>
            </a:r>
          </a:p>
          <a:p>
            <a:pPr lvl="2"/>
            <a:r>
              <a:rPr lang="en-US" sz="2600" dirty="0"/>
              <a:t>Cancer screening</a:t>
            </a:r>
          </a:p>
          <a:p>
            <a:pPr lvl="2"/>
            <a:r>
              <a:rPr lang="en-US" sz="2600" dirty="0"/>
              <a:t>High risk or high consumers of health care </a:t>
            </a:r>
            <a:r>
              <a:rPr lang="en-US" sz="2600" dirty="0" smtClean="0"/>
              <a:t>services</a:t>
            </a:r>
          </a:p>
          <a:p>
            <a:pPr marL="914400" lvl="2" indent="0">
              <a:buNone/>
            </a:pPr>
            <a:endParaRPr lang="en-US" sz="1200" dirty="0" smtClean="0"/>
          </a:p>
          <a:p>
            <a:pPr lvl="1"/>
            <a:r>
              <a:rPr lang="en-US" dirty="0" smtClean="0"/>
              <a:t>Majority </a:t>
            </a:r>
            <a:r>
              <a:rPr lang="en-US" dirty="0"/>
              <a:t>of </a:t>
            </a:r>
            <a:r>
              <a:rPr lang="en-US" dirty="0" smtClean="0"/>
              <a:t>the 14 studies </a:t>
            </a:r>
            <a:r>
              <a:rPr lang="en-US" dirty="0"/>
              <a:t>showed net cost savings over 6 months to 2 years relative to control </a:t>
            </a:r>
            <a:r>
              <a:rPr lang="en-US" dirty="0" smtClean="0"/>
              <a:t>groups.</a:t>
            </a:r>
          </a:p>
          <a:p>
            <a:pPr marL="914400" lvl="2" indent="0">
              <a:buNone/>
            </a:pPr>
            <a:endParaRPr lang="en-US" dirty="0" smtClean="0"/>
          </a:p>
          <a:p>
            <a:pPr marL="0" indent="0" algn="r">
              <a:buNone/>
            </a:pPr>
            <a:r>
              <a:rPr lang="en-US" sz="1800" b="1" dirty="0" smtClean="0"/>
              <a:t>Institute </a:t>
            </a:r>
            <a:r>
              <a:rPr lang="en-US" sz="1800" b="1" dirty="0"/>
              <a:t>for Clinical Effectiveness and Review: </a:t>
            </a:r>
            <a:endParaRPr lang="en-US" sz="1800" b="1" dirty="0" smtClean="0"/>
          </a:p>
          <a:p>
            <a:pPr marL="0" indent="0" algn="r">
              <a:buNone/>
            </a:pPr>
            <a:r>
              <a:rPr lang="en-US" sz="1800" b="1" dirty="0" smtClean="0">
                <a:hlinkClick r:id="rId3"/>
              </a:rPr>
              <a:t>http</a:t>
            </a:r>
            <a:r>
              <a:rPr lang="en-US" sz="1800" b="1" dirty="0">
                <a:hlinkClick r:id="rId3"/>
              </a:rPr>
              <a:t>://cepac.icer-review.org/?page_id=1066</a:t>
            </a:r>
            <a:endParaRPr lang="en-US" sz="1800" b="1" dirty="0"/>
          </a:p>
          <a:p>
            <a:endParaRPr lang="en-US" dirty="0"/>
          </a:p>
        </p:txBody>
      </p:sp>
    </p:spTree>
    <p:extLst>
      <p:ext uri="{BB962C8B-B14F-4D97-AF65-F5344CB8AC3E}">
        <p14:creationId xmlns:p14="http://schemas.microsoft.com/office/powerpoint/2010/main" val="35999048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4F81BD">
                    <a:lumMod val="75000"/>
                  </a:srgbClr>
                </a:solidFill>
              </a:rPr>
              <a:t>CHWI Hypothesis Conclusion – </a:t>
            </a:r>
            <a:br>
              <a:rPr lang="en-US" dirty="0" smtClean="0">
                <a:solidFill>
                  <a:srgbClr val="4F81BD">
                    <a:lumMod val="75000"/>
                  </a:srgbClr>
                </a:solidFill>
              </a:rPr>
            </a:br>
            <a:r>
              <a:rPr lang="en-US" dirty="0" smtClean="0">
                <a:solidFill>
                  <a:srgbClr val="4F81BD">
                    <a:lumMod val="75000"/>
                  </a:srgbClr>
                </a:solidFill>
              </a:rPr>
              <a:t>Formal </a:t>
            </a:r>
            <a:r>
              <a:rPr lang="en-US" dirty="0" smtClean="0">
                <a:solidFill>
                  <a:srgbClr val="4F81BD">
                    <a:lumMod val="75000"/>
                  </a:srgbClr>
                </a:solidFill>
              </a:rPr>
              <a:t>Recognition </a:t>
            </a:r>
            <a:endParaRPr lang="en-US" dirty="0"/>
          </a:p>
        </p:txBody>
      </p:sp>
      <p:sp>
        <p:nvSpPr>
          <p:cNvPr id="3" name="Content Placeholder 2"/>
          <p:cNvSpPr>
            <a:spLocks noGrp="1"/>
          </p:cNvSpPr>
          <p:nvPr>
            <p:ph idx="1"/>
          </p:nvPr>
        </p:nvSpPr>
        <p:spPr/>
        <p:txBody>
          <a:bodyPr>
            <a:normAutofit/>
          </a:bodyPr>
          <a:lstStyle/>
          <a:p>
            <a:r>
              <a:rPr lang="en-US" dirty="0" smtClean="0"/>
              <a:t>CHWI achieved formal recognition of CHWs:</a:t>
            </a:r>
          </a:p>
          <a:p>
            <a:pPr lvl="1"/>
            <a:r>
              <a:rPr lang="en-US" dirty="0" smtClean="0"/>
              <a:t>DCW Registry to go live June, 2017</a:t>
            </a:r>
          </a:p>
          <a:p>
            <a:pPr lvl="1"/>
            <a:r>
              <a:rPr lang="en-US" dirty="0"/>
              <a:t>Voluntary </a:t>
            </a:r>
            <a:r>
              <a:rPr lang="en-US" dirty="0" smtClean="0"/>
              <a:t>Components - CHWs </a:t>
            </a:r>
            <a:r>
              <a:rPr lang="en-US" dirty="0"/>
              <a:t>may register for “training, education and compliance </a:t>
            </a:r>
            <a:r>
              <a:rPr lang="en-US" dirty="0" smtClean="0"/>
              <a:t>purposes”</a:t>
            </a:r>
          </a:p>
          <a:p>
            <a:pPr lvl="1"/>
            <a:r>
              <a:rPr lang="en-US" dirty="0" smtClean="0"/>
              <a:t>Standardized components set the path for payers  to pursue payment models or reimbursement for CHW services</a:t>
            </a:r>
          </a:p>
        </p:txBody>
      </p:sp>
    </p:spTree>
    <p:extLst>
      <p:ext uri="{BB962C8B-B14F-4D97-AF65-F5344CB8AC3E}">
        <p14:creationId xmlns:p14="http://schemas.microsoft.com/office/powerpoint/2010/main" val="32584636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4F81BD">
                    <a:lumMod val="75000"/>
                  </a:srgbClr>
                </a:solidFill>
              </a:rPr>
              <a:t>CHWI Hypothesis Conclusion- Recognition from System</a:t>
            </a:r>
            <a:endParaRPr lang="en-US" dirty="0"/>
          </a:p>
        </p:txBody>
      </p:sp>
      <p:sp>
        <p:nvSpPr>
          <p:cNvPr id="3" name="Content Placeholder 2"/>
          <p:cNvSpPr>
            <a:spLocks noGrp="1"/>
          </p:cNvSpPr>
          <p:nvPr>
            <p:ph idx="1"/>
          </p:nvPr>
        </p:nvSpPr>
        <p:spPr/>
        <p:txBody>
          <a:bodyPr>
            <a:normAutofit fontScale="55000" lnSpcReduction="20000"/>
          </a:bodyPr>
          <a:lstStyle/>
          <a:p>
            <a:r>
              <a:rPr lang="en-US" sz="5100" dirty="0" smtClean="0"/>
              <a:t>CHWI Evaluation examined factors that contributed to successful integration of CHWs, two key observations - </a:t>
            </a:r>
          </a:p>
          <a:p>
            <a:endParaRPr lang="en-US" sz="4500" dirty="0" smtClean="0"/>
          </a:p>
          <a:p>
            <a:pPr lvl="1"/>
            <a:r>
              <a:rPr lang="en-US" sz="4500" dirty="0" smtClean="0"/>
              <a:t>Clinical </a:t>
            </a:r>
            <a:r>
              <a:rPr lang="en-US" sz="4500" dirty="0"/>
              <a:t>provider familiarity and desire to integrate CHWs was observed as </a:t>
            </a:r>
            <a:r>
              <a:rPr lang="en-US" sz="4500" dirty="0" smtClean="0"/>
              <a:t>growing. </a:t>
            </a:r>
            <a:endParaRPr lang="en-US" sz="4500" dirty="0"/>
          </a:p>
          <a:p>
            <a:pPr lvl="1"/>
            <a:r>
              <a:rPr lang="en-US" sz="4500" dirty="0"/>
              <a:t>Grantees reported that providers </a:t>
            </a:r>
            <a:r>
              <a:rPr lang="en-US" sz="4500" dirty="0" smtClean="0"/>
              <a:t>appreciated </a:t>
            </a:r>
            <a:r>
              <a:rPr lang="en-US" sz="4500" dirty="0"/>
              <a:t>the pilot </a:t>
            </a:r>
            <a:r>
              <a:rPr lang="en-US" sz="4500" dirty="0" smtClean="0"/>
              <a:t>intervention</a:t>
            </a:r>
            <a:r>
              <a:rPr lang="en-US" sz="4500" b="1" dirty="0" smtClean="0"/>
              <a:t>. </a:t>
            </a:r>
          </a:p>
          <a:p>
            <a:pPr marL="457200" lvl="1" indent="0">
              <a:buNone/>
            </a:pPr>
            <a:endParaRPr lang="en-US" b="1" dirty="0"/>
          </a:p>
          <a:p>
            <a:pPr marL="0" marR="0" algn="ctr">
              <a:lnSpc>
                <a:spcPct val="115000"/>
              </a:lnSpc>
              <a:spcBef>
                <a:spcPts val="1800"/>
              </a:spcBef>
              <a:spcAft>
                <a:spcPts val="1000"/>
              </a:spcAft>
            </a:pPr>
            <a:r>
              <a:rPr lang="en-US" i="1" dirty="0">
                <a:solidFill>
                  <a:srgbClr val="4F81BD"/>
                </a:solidFill>
                <a:ea typeface="Arial"/>
              </a:rPr>
              <a:t> </a:t>
            </a:r>
            <a:r>
              <a:rPr lang="en-US" sz="2900" i="1" dirty="0">
                <a:solidFill>
                  <a:srgbClr val="4F81BD"/>
                </a:solidFill>
                <a:ea typeface="Arial"/>
              </a:rPr>
              <a:t>I feel [leadership to sustain CHW interventions] is in place. It’s very easy to communicate. Staff and providers huddle each morning. In addition, we use the EMR. It’s very easy to access the providers with questions and to send notes. It’s huge. If I didn’t work directly with providers that would be a huge challenge. CHW.</a:t>
            </a:r>
            <a:endParaRPr lang="en-US" sz="2900" i="1" dirty="0">
              <a:solidFill>
                <a:srgbClr val="4F81BD"/>
              </a:solidFill>
              <a:latin typeface="Arial"/>
              <a:ea typeface="Arial"/>
            </a:endParaRPr>
          </a:p>
          <a:p>
            <a:pPr lvl="1"/>
            <a:endParaRPr lang="en-US" b="1" dirty="0"/>
          </a:p>
        </p:txBody>
      </p:sp>
    </p:spTree>
    <p:extLst>
      <p:ext uri="{BB962C8B-B14F-4D97-AF65-F5344CB8AC3E}">
        <p14:creationId xmlns:p14="http://schemas.microsoft.com/office/powerpoint/2010/main" val="14405453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4F81BD">
                    <a:lumMod val="75000"/>
                  </a:srgbClr>
                </a:solidFill>
              </a:rPr>
              <a:t>CHWI Hypothesis </a:t>
            </a:r>
            <a:r>
              <a:rPr lang="en-US" dirty="0" smtClean="0">
                <a:solidFill>
                  <a:srgbClr val="4F81BD">
                    <a:lumMod val="75000"/>
                  </a:srgbClr>
                </a:solidFill>
              </a:rPr>
              <a:t>Conclusion -</a:t>
            </a:r>
            <a:r>
              <a:rPr lang="en-US" dirty="0" smtClean="0">
                <a:solidFill>
                  <a:srgbClr val="4F81BD">
                    <a:lumMod val="75000"/>
                  </a:srgbClr>
                </a:solidFill>
              </a:rPr>
              <a:t/>
            </a:r>
            <a:br>
              <a:rPr lang="en-US" dirty="0" smtClean="0">
                <a:solidFill>
                  <a:srgbClr val="4F81BD">
                    <a:lumMod val="75000"/>
                  </a:srgbClr>
                </a:solidFill>
              </a:rPr>
            </a:br>
            <a:r>
              <a:rPr lang="en-US" dirty="0" smtClean="0">
                <a:solidFill>
                  <a:srgbClr val="4F81BD">
                    <a:lumMod val="75000"/>
                  </a:srgbClr>
                </a:solidFill>
              </a:rPr>
              <a:t>Provide Models that can be </a:t>
            </a:r>
            <a:r>
              <a:rPr lang="en-US" dirty="0" smtClean="0">
                <a:solidFill>
                  <a:srgbClr val="4F81BD">
                    <a:lumMod val="75000"/>
                  </a:srgbClr>
                </a:solidFill>
              </a:rPr>
              <a:t>Replicated </a:t>
            </a:r>
            <a:endParaRPr lang="en-US" dirty="0"/>
          </a:p>
        </p:txBody>
      </p:sp>
      <p:sp>
        <p:nvSpPr>
          <p:cNvPr id="3" name="Content Placeholder 2"/>
          <p:cNvSpPr>
            <a:spLocks noGrp="1"/>
          </p:cNvSpPr>
          <p:nvPr>
            <p:ph idx="1"/>
          </p:nvPr>
        </p:nvSpPr>
        <p:spPr/>
        <p:txBody>
          <a:bodyPr>
            <a:normAutofit/>
          </a:bodyPr>
          <a:lstStyle/>
          <a:p>
            <a:r>
              <a:rPr lang="en-US" dirty="0" smtClean="0"/>
              <a:t>CHWI effectiveness-</a:t>
            </a:r>
          </a:p>
          <a:p>
            <a:pPr lvl="1"/>
            <a:r>
              <a:rPr lang="en-US" dirty="0" smtClean="0"/>
              <a:t>Pilot Level - Individual performance metrics tied to intervention and population of focus </a:t>
            </a:r>
            <a:r>
              <a:rPr lang="en-US" dirty="0"/>
              <a:t>(i.e</a:t>
            </a:r>
            <a:r>
              <a:rPr lang="en-US" dirty="0" smtClean="0"/>
              <a:t>. </a:t>
            </a:r>
            <a:r>
              <a:rPr lang="en-US" dirty="0"/>
              <a:t>cancer screenings, chronic disease support and </a:t>
            </a:r>
            <a:r>
              <a:rPr lang="en-US" dirty="0" smtClean="0"/>
              <a:t>promoting appropriate utilization to high </a:t>
            </a:r>
            <a:r>
              <a:rPr lang="en-US" dirty="0"/>
              <a:t>risk </a:t>
            </a:r>
            <a:r>
              <a:rPr lang="en-US" dirty="0" smtClean="0"/>
              <a:t>consumers).</a:t>
            </a:r>
          </a:p>
          <a:p>
            <a:pPr lvl="1"/>
            <a:r>
              <a:rPr lang="en-US" dirty="0" smtClean="0"/>
              <a:t>Capacity-Building-Level – Promote growing workforce in order to spread the model with a focus on long-term sustainability.</a:t>
            </a:r>
            <a:endParaRPr lang="en-US" b="1" dirty="0"/>
          </a:p>
        </p:txBody>
      </p:sp>
    </p:spTree>
    <p:extLst>
      <p:ext uri="{BB962C8B-B14F-4D97-AF65-F5344CB8AC3E}">
        <p14:creationId xmlns:p14="http://schemas.microsoft.com/office/powerpoint/2010/main" val="15152363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noAutofit/>
          </a:bodyPr>
          <a:lstStyle/>
          <a:p>
            <a:r>
              <a:rPr lang="en-US" sz="4000" dirty="0" smtClean="0">
                <a:solidFill>
                  <a:schemeClr val="accent1">
                    <a:lumMod val="75000"/>
                  </a:schemeClr>
                </a:solidFill>
              </a:rPr>
              <a:t>Benefits </a:t>
            </a:r>
            <a:r>
              <a:rPr lang="en-US" sz="4000" dirty="0">
                <a:solidFill>
                  <a:schemeClr val="accent1">
                    <a:lumMod val="75000"/>
                  </a:schemeClr>
                </a:solidFill>
              </a:rPr>
              <a:t>– </a:t>
            </a:r>
            <a:r>
              <a:rPr lang="en-US" sz="4000" dirty="0" smtClean="0">
                <a:solidFill>
                  <a:schemeClr val="accent1">
                    <a:lumMod val="75000"/>
                  </a:schemeClr>
                </a:solidFill>
              </a:rPr>
              <a:t>SST Measures </a:t>
            </a:r>
            <a:r>
              <a:rPr lang="en-US" sz="4000" dirty="0">
                <a:solidFill>
                  <a:schemeClr val="accent1">
                    <a:lumMod val="75000"/>
                  </a:schemeClr>
                </a:solidFill>
              </a:rPr>
              <a:t>to Date </a:t>
            </a:r>
            <a:r>
              <a:rPr lang="en-US" sz="4000" dirty="0" smtClean="0">
                <a:solidFill>
                  <a:schemeClr val="accent1">
                    <a:lumMod val="75000"/>
                  </a:schemeClr>
                </a:solidFill>
              </a:rPr>
              <a:t> </a:t>
            </a:r>
            <a:endParaRPr lang="en-US" sz="4000" dirty="0">
              <a:solidFill>
                <a:srgbClr val="FF0000"/>
              </a:solidFill>
            </a:endParaRPr>
          </a:p>
        </p:txBody>
      </p:sp>
      <p:sp>
        <p:nvSpPr>
          <p:cNvPr id="3" name="Content Placeholder 2"/>
          <p:cNvSpPr>
            <a:spLocks noGrp="1"/>
          </p:cNvSpPr>
          <p:nvPr>
            <p:ph idx="1"/>
          </p:nvPr>
        </p:nvSpPr>
        <p:spPr>
          <a:xfrm>
            <a:off x="457200" y="1371600"/>
            <a:ext cx="8382000" cy="4754563"/>
          </a:xfrm>
        </p:spPr>
        <p:txBody>
          <a:bodyPr>
            <a:normAutofit fontScale="77500" lnSpcReduction="20000"/>
          </a:bodyPr>
          <a:lstStyle/>
          <a:p>
            <a:r>
              <a:rPr lang="en-US" dirty="0" smtClean="0"/>
              <a:t>5.5 </a:t>
            </a:r>
            <a:r>
              <a:rPr lang="en-US" dirty="0"/>
              <a:t>FTE CHWs </a:t>
            </a:r>
            <a:r>
              <a:rPr lang="en-US" dirty="0" smtClean="0"/>
              <a:t>hired by 4 Pilot Projects  (9 individuals).</a:t>
            </a:r>
          </a:p>
          <a:p>
            <a:r>
              <a:rPr lang="en-US" dirty="0" smtClean="0"/>
              <a:t>Referral Mechanisms or MOAs at all 4 Pilot Projects:</a:t>
            </a:r>
          </a:p>
          <a:p>
            <a:pPr lvl="1"/>
            <a:r>
              <a:rPr lang="en-US" dirty="0" smtClean="0"/>
              <a:t>MeGeneral- Referral Mechanism with 4 affiliated PC Practices</a:t>
            </a:r>
          </a:p>
          <a:p>
            <a:pPr lvl="1"/>
            <a:r>
              <a:rPr lang="en-US" dirty="0" smtClean="0"/>
              <a:t>Portland Public Health- MOA with primary partner (MaineHealth)</a:t>
            </a:r>
          </a:p>
          <a:p>
            <a:pPr lvl="1"/>
            <a:r>
              <a:rPr lang="en-US" dirty="0" smtClean="0"/>
              <a:t>DFD Russell- 2 MOAs with hospital and BCCP</a:t>
            </a:r>
          </a:p>
          <a:p>
            <a:pPr lvl="1"/>
            <a:r>
              <a:rPr lang="en-US" dirty="0" smtClean="0"/>
              <a:t>AAAs- 5 MOAs (hospital, FQHC</a:t>
            </a:r>
            <a:r>
              <a:rPr lang="en-US" dirty="0"/>
              <a:t>, home care, </a:t>
            </a:r>
            <a:r>
              <a:rPr lang="en-US" dirty="0" smtClean="0"/>
              <a:t>EIM, behavioral health)</a:t>
            </a:r>
          </a:p>
          <a:p>
            <a:pPr lvl="1"/>
            <a:endParaRPr lang="en-US" dirty="0" smtClean="0"/>
          </a:p>
          <a:p>
            <a:r>
              <a:rPr lang="en-US" dirty="0" smtClean="0"/>
              <a:t>CHW process divided into clients and encounters: </a:t>
            </a:r>
          </a:p>
          <a:p>
            <a:pPr lvl="1"/>
            <a:r>
              <a:rPr lang="en-US" b="1" dirty="0" smtClean="0"/>
              <a:t>1726 </a:t>
            </a:r>
            <a:r>
              <a:rPr lang="en-US" b="1" dirty="0"/>
              <a:t>total clients </a:t>
            </a:r>
            <a:r>
              <a:rPr lang="en-US" dirty="0"/>
              <a:t>have been engaged with a CHW </a:t>
            </a:r>
          </a:p>
          <a:p>
            <a:pPr lvl="1"/>
            <a:r>
              <a:rPr lang="en-US" dirty="0" smtClean="0"/>
              <a:t>223 intensive clients  (i.e. longer engagement/more time &amp; attention)</a:t>
            </a:r>
          </a:p>
          <a:p>
            <a:pPr lvl="1"/>
            <a:r>
              <a:rPr lang="en-US" dirty="0" smtClean="0"/>
              <a:t>4908 Encounters completed</a:t>
            </a:r>
            <a:endParaRPr lang="en-US" dirty="0"/>
          </a:p>
        </p:txBody>
      </p:sp>
    </p:spTree>
    <p:extLst>
      <p:ext uri="{BB962C8B-B14F-4D97-AF65-F5344CB8AC3E}">
        <p14:creationId xmlns:p14="http://schemas.microsoft.com/office/powerpoint/2010/main" val="28304741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lumMod val="75000"/>
                  </a:schemeClr>
                </a:solidFill>
              </a:rPr>
              <a:t>Benefits – </a:t>
            </a:r>
            <a:r>
              <a:rPr lang="en-US" dirty="0" smtClean="0">
                <a:solidFill>
                  <a:schemeClr val="accent1">
                    <a:lumMod val="75000"/>
                  </a:schemeClr>
                </a:solidFill>
              </a:rPr>
              <a:t>Workforce</a:t>
            </a:r>
            <a:endParaRPr lang="en-US" dirty="0">
              <a:solidFill>
                <a:schemeClr val="accent1">
                  <a:lumMod val="75000"/>
                </a:schemeClr>
              </a:solidFill>
            </a:endParaRPr>
          </a:p>
        </p:txBody>
      </p:sp>
      <p:sp>
        <p:nvSpPr>
          <p:cNvPr id="3" name="Content Placeholder 2"/>
          <p:cNvSpPr>
            <a:spLocks noGrp="1"/>
          </p:cNvSpPr>
          <p:nvPr>
            <p:ph idx="1"/>
          </p:nvPr>
        </p:nvSpPr>
        <p:spPr>
          <a:xfrm>
            <a:off x="457200" y="1600200"/>
            <a:ext cx="8229600" cy="4876800"/>
          </a:xfrm>
        </p:spPr>
        <p:txBody>
          <a:bodyPr>
            <a:normAutofit lnSpcReduction="10000"/>
          </a:bodyPr>
          <a:lstStyle/>
          <a:p>
            <a:pPr marL="331470" indent="-457200">
              <a:defRPr/>
            </a:pPr>
            <a:r>
              <a:rPr lang="en-US" sz="3100" dirty="0" smtClean="0"/>
              <a:t>Workforce </a:t>
            </a:r>
            <a:r>
              <a:rPr lang="en-US" sz="3100" dirty="0"/>
              <a:t>Expansion</a:t>
            </a:r>
          </a:p>
          <a:p>
            <a:pPr lvl="2">
              <a:buFont typeface="Arial" charset="0"/>
              <a:buChar char="•"/>
              <a:defRPr/>
            </a:pPr>
            <a:r>
              <a:rPr lang="en-US" dirty="0" smtClean="0"/>
              <a:t>37 </a:t>
            </a:r>
            <a:r>
              <a:rPr lang="en-US" dirty="0"/>
              <a:t>CHWs and </a:t>
            </a:r>
            <a:r>
              <a:rPr lang="en-US" dirty="0" smtClean="0"/>
              <a:t>19 </a:t>
            </a:r>
            <a:r>
              <a:rPr lang="en-US" dirty="0"/>
              <a:t>supervisors completed core training under </a:t>
            </a:r>
            <a:r>
              <a:rPr lang="en-US" dirty="0" smtClean="0"/>
              <a:t>Maine SIM (November 2014/October 2015).</a:t>
            </a:r>
            <a:endParaRPr lang="en-US" dirty="0"/>
          </a:p>
          <a:p>
            <a:pPr lvl="2">
              <a:buFont typeface="Arial" charset="0"/>
              <a:buChar char="•"/>
              <a:defRPr/>
            </a:pPr>
            <a:r>
              <a:rPr lang="en-US" dirty="0"/>
              <a:t>Training in 2015 integrated draft core </a:t>
            </a:r>
            <a:r>
              <a:rPr lang="en-US" dirty="0" smtClean="0"/>
              <a:t>competencies. </a:t>
            </a:r>
            <a:endParaRPr lang="en-US" dirty="0"/>
          </a:p>
          <a:p>
            <a:pPr lvl="2">
              <a:buFont typeface="Arial" charset="0"/>
              <a:buChar char="•"/>
              <a:defRPr/>
            </a:pPr>
            <a:r>
              <a:rPr lang="en-US" dirty="0" smtClean="0"/>
              <a:t>Workforce </a:t>
            </a:r>
            <a:r>
              <a:rPr lang="en-US" dirty="0"/>
              <a:t>model fills an emerging need by supporting clinicians practicing at top of </a:t>
            </a:r>
            <a:r>
              <a:rPr lang="en-US" dirty="0" smtClean="0"/>
              <a:t>license.</a:t>
            </a:r>
          </a:p>
          <a:p>
            <a:pPr lvl="2">
              <a:buFont typeface="Arial" charset="0"/>
              <a:buChar char="•"/>
              <a:defRPr/>
            </a:pPr>
            <a:r>
              <a:rPr lang="en-US" dirty="0" smtClean="0"/>
              <a:t>Focus on Population Health -  Maine disparities, chronic conditions.</a:t>
            </a:r>
          </a:p>
          <a:p>
            <a:pPr lvl="2">
              <a:buFont typeface="Arial" charset="0"/>
              <a:buChar char="•"/>
              <a:defRPr/>
            </a:pPr>
            <a:r>
              <a:rPr lang="en-US" dirty="0" smtClean="0"/>
              <a:t>Involvement of CHWs in Capacity/Infrastructure Work of the Stakeholder Group.</a:t>
            </a:r>
          </a:p>
          <a:p>
            <a:pPr lvl="2">
              <a:buFont typeface="Arial" charset="0"/>
              <a:buChar char="•"/>
              <a:defRPr/>
            </a:pPr>
            <a:r>
              <a:rPr lang="en-US" dirty="0" smtClean="0"/>
              <a:t>Final SIM training will focus on CHW Trainers (September).</a:t>
            </a:r>
          </a:p>
          <a:p>
            <a:pPr lvl="2">
              <a:buFont typeface="Arial" charset="0"/>
              <a:buChar char="•"/>
              <a:defRPr/>
            </a:pPr>
            <a:endParaRPr lang="en-US" dirty="0" smtClean="0"/>
          </a:p>
          <a:p>
            <a:endParaRPr lang="en-US" dirty="0"/>
          </a:p>
        </p:txBody>
      </p:sp>
    </p:spTree>
    <p:extLst>
      <p:ext uri="{BB962C8B-B14F-4D97-AF65-F5344CB8AC3E}">
        <p14:creationId xmlns:p14="http://schemas.microsoft.com/office/powerpoint/2010/main" val="33412600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077199" cy="346620"/>
          </a:xfrm>
        </p:spPr>
        <p:txBody>
          <a:bodyPr>
            <a:normAutofit fontScale="90000"/>
          </a:bodyPr>
          <a:lstStyle/>
          <a:p>
            <a:r>
              <a:rPr lang="en-US" sz="2400" dirty="0">
                <a:solidFill>
                  <a:schemeClr val="accent1">
                    <a:lumMod val="75000"/>
                  </a:schemeClr>
                </a:solidFill>
              </a:rPr>
              <a:t>Benefits – </a:t>
            </a:r>
            <a:r>
              <a:rPr lang="en-US" sz="2400" dirty="0" smtClean="0">
                <a:solidFill>
                  <a:schemeClr val="accent1">
                    <a:lumMod val="75000"/>
                  </a:schemeClr>
                </a:solidFill>
              </a:rPr>
              <a:t>CHWPP Contribution to Understanding of CHW Model </a:t>
            </a:r>
            <a:endParaRPr lang="en-US" sz="2400" dirty="0">
              <a:solidFill>
                <a:schemeClr val="accent1">
                  <a:lumMod val="75000"/>
                </a:schemeClr>
              </a:solidFill>
            </a:endParaRPr>
          </a:p>
        </p:txBody>
      </p:sp>
      <p:sp>
        <p:nvSpPr>
          <p:cNvPr id="3" name="Content Placeholder 2"/>
          <p:cNvSpPr>
            <a:spLocks noGrp="1"/>
          </p:cNvSpPr>
          <p:nvPr>
            <p:ph idx="1"/>
          </p:nvPr>
        </p:nvSpPr>
        <p:spPr>
          <a:xfrm>
            <a:off x="457200" y="1600200"/>
            <a:ext cx="8229600" cy="5029200"/>
          </a:xfrm>
        </p:spPr>
        <p:txBody>
          <a:bodyPr>
            <a:noAutofit/>
          </a:bodyPr>
          <a:lstStyle/>
          <a:p>
            <a:endParaRPr lang="en-US" sz="2000" dirty="0"/>
          </a:p>
          <a:p>
            <a:endParaRPr lang="en-US" sz="2000" dirty="0"/>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01" y="621258"/>
            <a:ext cx="8229599" cy="6236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80966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accent1">
                    <a:lumMod val="75000"/>
                  </a:schemeClr>
                </a:solidFill>
              </a:rPr>
              <a:t>Benefits – Capacity and Infrastructure</a:t>
            </a:r>
            <a:endParaRPr lang="en-US" dirty="0">
              <a:solidFill>
                <a:schemeClr val="accent1">
                  <a:lumMod val="75000"/>
                </a:schemeClr>
              </a:solidFill>
            </a:endParaRPr>
          </a:p>
        </p:txBody>
      </p:sp>
      <p:sp>
        <p:nvSpPr>
          <p:cNvPr id="3" name="Content Placeholder 2"/>
          <p:cNvSpPr>
            <a:spLocks noGrp="1"/>
          </p:cNvSpPr>
          <p:nvPr>
            <p:ph idx="1"/>
          </p:nvPr>
        </p:nvSpPr>
        <p:spPr>
          <a:xfrm>
            <a:off x="457200" y="1524000"/>
            <a:ext cx="8229600" cy="4602163"/>
          </a:xfrm>
        </p:spPr>
        <p:txBody>
          <a:bodyPr>
            <a:normAutofit lnSpcReduction="10000"/>
          </a:bodyPr>
          <a:lstStyle/>
          <a:p>
            <a:r>
              <a:rPr lang="en-US" altLang="en-US" dirty="0" smtClean="0"/>
              <a:t>Convening of CHW </a:t>
            </a:r>
            <a:r>
              <a:rPr lang="en-US" altLang="en-US" dirty="0"/>
              <a:t>Stakeholder </a:t>
            </a:r>
            <a:r>
              <a:rPr lang="en-US" altLang="en-US" dirty="0" smtClean="0"/>
              <a:t>Group:</a:t>
            </a:r>
          </a:p>
          <a:p>
            <a:pPr lvl="1"/>
            <a:r>
              <a:rPr lang="en-US" altLang="en-US" dirty="0" smtClean="0"/>
              <a:t>30 </a:t>
            </a:r>
            <a:r>
              <a:rPr lang="en-US" altLang="en-US" dirty="0"/>
              <a:t>active members, 100 </a:t>
            </a:r>
            <a:r>
              <a:rPr lang="en-US" altLang="en-US" dirty="0" smtClean="0"/>
              <a:t>receiving information </a:t>
            </a:r>
          </a:p>
          <a:p>
            <a:r>
              <a:rPr lang="en-US" altLang="en-US" dirty="0" smtClean="0"/>
              <a:t>Work completed to date: </a:t>
            </a:r>
            <a:endParaRPr lang="en-US" altLang="en-US" dirty="0"/>
          </a:p>
          <a:p>
            <a:pPr lvl="1"/>
            <a:r>
              <a:rPr lang="en-US" altLang="en-US" dirty="0" smtClean="0"/>
              <a:t>Definition </a:t>
            </a:r>
            <a:r>
              <a:rPr lang="en-US" altLang="en-US" dirty="0"/>
              <a:t>of CHW (2014)</a:t>
            </a:r>
          </a:p>
          <a:p>
            <a:pPr lvl="1"/>
            <a:r>
              <a:rPr lang="en-US" altLang="en-US" dirty="0"/>
              <a:t>Recruitment Guidance (2014)</a:t>
            </a:r>
          </a:p>
          <a:p>
            <a:pPr lvl="1"/>
            <a:r>
              <a:rPr lang="en-US" altLang="en-US" dirty="0"/>
              <a:t>Core Role and Responsibilities (2014) </a:t>
            </a:r>
          </a:p>
          <a:p>
            <a:pPr lvl="1"/>
            <a:r>
              <a:rPr lang="en-US" altLang="en-US" dirty="0"/>
              <a:t>Code of Ethics (2016)</a:t>
            </a:r>
          </a:p>
          <a:p>
            <a:pPr lvl="1"/>
            <a:r>
              <a:rPr lang="en-US" altLang="en-US" dirty="0"/>
              <a:t>Core Competencies (2015) </a:t>
            </a:r>
          </a:p>
          <a:p>
            <a:pPr lvl="1"/>
            <a:r>
              <a:rPr lang="en-US" altLang="en-US" dirty="0"/>
              <a:t>Standards for Qualifying CHWs (2015-present</a:t>
            </a:r>
            <a:r>
              <a:rPr lang="en-US" altLang="en-US" dirty="0" smtClean="0"/>
              <a:t>)</a:t>
            </a:r>
            <a:endParaRPr lang="en-US" altLang="en-US" dirty="0"/>
          </a:p>
          <a:p>
            <a:endParaRPr lang="en-US" dirty="0"/>
          </a:p>
        </p:txBody>
      </p:sp>
    </p:spTree>
    <p:extLst>
      <p:ext uri="{BB962C8B-B14F-4D97-AF65-F5344CB8AC3E}">
        <p14:creationId xmlns:p14="http://schemas.microsoft.com/office/powerpoint/2010/main" val="20052485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chemeClr val="accent1">
                    <a:lumMod val="75000"/>
                  </a:schemeClr>
                </a:solidFill>
              </a:rPr>
              <a:t>Hypothesis:</a:t>
            </a:r>
            <a:br>
              <a:rPr lang="en-US" dirty="0">
                <a:solidFill>
                  <a:schemeClr val="accent1">
                    <a:lumMod val="75000"/>
                  </a:schemeClr>
                </a:solidFill>
              </a:rPr>
            </a:br>
            <a:r>
              <a:rPr lang="en-US" dirty="0">
                <a:solidFill>
                  <a:schemeClr val="accent1">
                    <a:lumMod val="75000"/>
                  </a:schemeClr>
                </a:solidFill>
              </a:rPr>
              <a:t>National Diabetes Prevention Program </a:t>
            </a:r>
            <a:endParaRPr lang="en-US" dirty="0"/>
          </a:p>
        </p:txBody>
      </p:sp>
      <p:sp>
        <p:nvSpPr>
          <p:cNvPr id="3" name="Content Placeholder 2"/>
          <p:cNvSpPr>
            <a:spLocks noGrp="1"/>
          </p:cNvSpPr>
          <p:nvPr>
            <p:ph idx="1"/>
          </p:nvPr>
        </p:nvSpPr>
        <p:spPr>
          <a:xfrm>
            <a:off x="457200" y="1600200"/>
            <a:ext cx="8229600" cy="4953000"/>
          </a:xfrm>
        </p:spPr>
        <p:txBody>
          <a:bodyPr>
            <a:normAutofit fontScale="85000" lnSpcReduction="20000"/>
          </a:bodyPr>
          <a:lstStyle/>
          <a:p>
            <a:r>
              <a:rPr lang="en-US" dirty="0"/>
              <a:t>If the NDPP is integrated into population health management strategies in Maine, we can prevent or delay the progression/onset of </a:t>
            </a:r>
            <a:r>
              <a:rPr lang="en-US" dirty="0" smtClean="0"/>
              <a:t>Type </a:t>
            </a:r>
            <a:r>
              <a:rPr lang="en-US" dirty="0"/>
              <a:t>2 diabetes for those with </a:t>
            </a:r>
            <a:r>
              <a:rPr lang="en-US" dirty="0" smtClean="0"/>
              <a:t>prediabetes </a:t>
            </a:r>
            <a:r>
              <a:rPr lang="en-US" dirty="0"/>
              <a:t>or at high risk for diabetes. </a:t>
            </a:r>
            <a:r>
              <a:rPr lang="en-US" dirty="0" smtClean="0"/>
              <a:t>  For </a:t>
            </a:r>
            <a:r>
              <a:rPr lang="en-US" dirty="0"/>
              <a:t>those who progress to a diabetes diagnosis, they consume 2.3 times more health care </a:t>
            </a:r>
            <a:r>
              <a:rPr lang="en-US" dirty="0" smtClean="0"/>
              <a:t>dollars. </a:t>
            </a:r>
          </a:p>
          <a:p>
            <a:r>
              <a:rPr lang="en-US" dirty="0" smtClean="0"/>
              <a:t>Conclusion:  As of July 2016 – 1,104 program eligible people in Maine have participated in the NDPP and are no longer at risk for Type 2 Diabetes.  Further integration and acknowledgement of prediabetes and how to screen for it in clinical/non-clinical settings will continue under U.S. CDC Grant (DP13-1305).</a:t>
            </a:r>
          </a:p>
          <a:p>
            <a:pPr lvl="1"/>
            <a:r>
              <a:rPr lang="en-US" dirty="0" smtClean="0"/>
              <a:t>U.S. CDC Diabetes Risk Test (</a:t>
            </a:r>
            <a:r>
              <a:rPr lang="en-US" dirty="0" smtClean="0">
                <a:hlinkClick r:id="rId3"/>
              </a:rPr>
              <a:t>www.rethinkdiabetes.org</a:t>
            </a:r>
            <a:r>
              <a:rPr lang="en-US" dirty="0" smtClean="0"/>
              <a:t>) </a:t>
            </a:r>
          </a:p>
          <a:p>
            <a:pPr lvl="1"/>
            <a:r>
              <a:rPr lang="en-US" dirty="0" smtClean="0"/>
              <a:t>U.S. CDC Recognized Lifestyle Change Program a.k.a. NDPP</a:t>
            </a:r>
            <a:endParaRPr lang="en-US" dirty="0"/>
          </a:p>
        </p:txBody>
      </p:sp>
    </p:spTree>
    <p:extLst>
      <p:ext uri="{BB962C8B-B14F-4D97-AF65-F5344CB8AC3E}">
        <p14:creationId xmlns:p14="http://schemas.microsoft.com/office/powerpoint/2010/main" val="36487375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chemeClr val="accent1">
                    <a:lumMod val="75000"/>
                  </a:schemeClr>
                </a:solidFill>
              </a:rPr>
              <a:t>Future Recommended Changes/Lessons Learned</a:t>
            </a:r>
          </a:p>
        </p:txBody>
      </p:sp>
      <p:sp>
        <p:nvSpPr>
          <p:cNvPr id="3" name="Content Placeholder 2"/>
          <p:cNvSpPr>
            <a:spLocks noGrp="1"/>
          </p:cNvSpPr>
          <p:nvPr>
            <p:ph idx="1"/>
          </p:nvPr>
        </p:nvSpPr>
        <p:spPr/>
        <p:txBody>
          <a:bodyPr>
            <a:normAutofit fontScale="92500" lnSpcReduction="20000"/>
          </a:bodyPr>
          <a:lstStyle/>
          <a:p>
            <a:r>
              <a:rPr lang="en-US" dirty="0"/>
              <a:t>CHW </a:t>
            </a:r>
            <a:r>
              <a:rPr lang="en-US" dirty="0" smtClean="0"/>
              <a:t>participation </a:t>
            </a:r>
            <a:r>
              <a:rPr lang="en-US" dirty="0"/>
              <a:t>in </a:t>
            </a:r>
            <a:r>
              <a:rPr lang="en-US" dirty="0" smtClean="0"/>
              <a:t>decision making strengthens interventions.</a:t>
            </a:r>
          </a:p>
          <a:p>
            <a:r>
              <a:rPr lang="en-US" dirty="0" smtClean="0"/>
              <a:t>Integration and </a:t>
            </a:r>
            <a:r>
              <a:rPr lang="en-US" dirty="0"/>
              <a:t>p</a:t>
            </a:r>
            <a:r>
              <a:rPr lang="en-US" dirty="0" smtClean="0"/>
              <a:t>rovider buy-in takes time where no first hand experience with CHWs. </a:t>
            </a:r>
          </a:p>
          <a:p>
            <a:r>
              <a:rPr lang="en-US" dirty="0" smtClean="0"/>
              <a:t>Shared data and communication systems are key to model uptake, monitoring and evaluation.</a:t>
            </a:r>
          </a:p>
          <a:p>
            <a:r>
              <a:rPr lang="en-US" dirty="0" smtClean="0"/>
              <a:t>Ensure clarity about data collection  roles and responsibilities. </a:t>
            </a:r>
          </a:p>
          <a:p>
            <a:r>
              <a:rPr lang="en-US" dirty="0" smtClean="0"/>
              <a:t>Establish a common set of data metrics to measure CHW effectiveness.</a:t>
            </a:r>
          </a:p>
          <a:p>
            <a:endParaRPr lang="en-US" dirty="0"/>
          </a:p>
        </p:txBody>
      </p:sp>
    </p:spTree>
    <p:extLst>
      <p:ext uri="{BB962C8B-B14F-4D97-AF65-F5344CB8AC3E}">
        <p14:creationId xmlns:p14="http://schemas.microsoft.com/office/powerpoint/2010/main" val="34011713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rmAutofit/>
          </a:bodyPr>
          <a:lstStyle/>
          <a:p>
            <a:r>
              <a:rPr lang="en-US" sz="4000" dirty="0" smtClean="0">
                <a:solidFill>
                  <a:schemeClr val="accent1">
                    <a:lumMod val="75000"/>
                  </a:schemeClr>
                </a:solidFill>
              </a:rPr>
              <a:t>Sustainable Funding Models </a:t>
            </a:r>
            <a:endParaRPr lang="en-US" sz="4000" dirty="0">
              <a:solidFill>
                <a:schemeClr val="accent1">
                  <a:lumMod val="75000"/>
                </a:schemeClr>
              </a:solidFill>
            </a:endParaRPr>
          </a:p>
        </p:txBody>
      </p:sp>
      <p:sp>
        <p:nvSpPr>
          <p:cNvPr id="3" name="Content Placeholder 2"/>
          <p:cNvSpPr>
            <a:spLocks noGrp="1"/>
          </p:cNvSpPr>
          <p:nvPr>
            <p:ph idx="1"/>
          </p:nvPr>
        </p:nvSpPr>
        <p:spPr>
          <a:xfrm>
            <a:off x="457200" y="1219200"/>
            <a:ext cx="8229600" cy="5105400"/>
          </a:xfrm>
        </p:spPr>
        <p:txBody>
          <a:bodyPr>
            <a:noAutofit/>
          </a:bodyPr>
          <a:lstStyle/>
          <a:p>
            <a:pPr marL="0" indent="0">
              <a:buNone/>
            </a:pPr>
            <a:r>
              <a:rPr lang="en-US" sz="1800" dirty="0"/>
              <a:t>Sustainable Funding Models for </a:t>
            </a:r>
            <a:r>
              <a:rPr lang="en-US" sz="1800" dirty="0" smtClean="0"/>
              <a:t>CHWs </a:t>
            </a:r>
            <a:r>
              <a:rPr lang="en-US" sz="1800" dirty="0"/>
              <a:t>likely </a:t>
            </a:r>
            <a:r>
              <a:rPr lang="en-US" sz="1800" dirty="0" smtClean="0"/>
              <a:t>include </a:t>
            </a:r>
            <a:r>
              <a:rPr lang="en-US" sz="1800" dirty="0"/>
              <a:t>a mix of options </a:t>
            </a:r>
            <a:r>
              <a:rPr lang="en-US" sz="1800" dirty="0" smtClean="0"/>
              <a:t>such as:</a:t>
            </a:r>
            <a:endParaRPr lang="en-US" sz="1800" dirty="0"/>
          </a:p>
          <a:p>
            <a:r>
              <a:rPr lang="en-US" sz="2400" dirty="0" smtClean="0"/>
              <a:t>Promote CHWs </a:t>
            </a:r>
            <a:r>
              <a:rPr lang="en-US" sz="2400" dirty="0"/>
              <a:t>as an effective way to manage population health in payment structures for </a:t>
            </a:r>
            <a:r>
              <a:rPr lang="en-US" sz="2400" dirty="0" smtClean="0"/>
              <a:t>all payers</a:t>
            </a:r>
            <a:r>
              <a:rPr lang="en-US" sz="2400" dirty="0"/>
              <a:t>, ACOs and other value based purchasing </a:t>
            </a:r>
            <a:r>
              <a:rPr lang="en-US" sz="2400" dirty="0" smtClean="0"/>
              <a:t>strategies.</a:t>
            </a:r>
            <a:endParaRPr lang="en-US" sz="2400" dirty="0"/>
          </a:p>
          <a:p>
            <a:pPr lvl="0"/>
            <a:r>
              <a:rPr lang="en-US" sz="2400" dirty="0" smtClean="0"/>
              <a:t>Explore CMS rule change that includes </a:t>
            </a:r>
            <a:r>
              <a:rPr lang="en-US" sz="2400" dirty="0"/>
              <a:t>CHW services as a reimbursable </a:t>
            </a:r>
            <a:r>
              <a:rPr lang="en-US" sz="2400" dirty="0" smtClean="0"/>
              <a:t>service (i.e. preventive services rule-change).</a:t>
            </a:r>
          </a:p>
          <a:p>
            <a:r>
              <a:rPr lang="en-US" sz="2400" dirty="0" smtClean="0"/>
              <a:t>Explore continued </a:t>
            </a:r>
            <a:r>
              <a:rPr lang="en-US" sz="2400" dirty="0"/>
              <a:t>use of Medicaid state plan amendment that includes ability to reimburse practices for CHW services as part of PMPM payment </a:t>
            </a:r>
            <a:r>
              <a:rPr lang="en-US" sz="2400" dirty="0" smtClean="0"/>
              <a:t>(i.e. as under CCT SPA).</a:t>
            </a:r>
          </a:p>
          <a:p>
            <a:pPr lvl="0"/>
            <a:r>
              <a:rPr lang="en-US" sz="2400" dirty="0" smtClean="0"/>
              <a:t>Promote integration of CHWs under prospective Medicare Payment Models.</a:t>
            </a:r>
            <a:endParaRPr lang="en-US" sz="2400" dirty="0"/>
          </a:p>
        </p:txBody>
      </p:sp>
    </p:spTree>
    <p:extLst>
      <p:ext uri="{BB962C8B-B14F-4D97-AF65-F5344CB8AC3E}">
        <p14:creationId xmlns:p14="http://schemas.microsoft.com/office/powerpoint/2010/main" val="22447988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chemeClr val="accent1">
                    <a:lumMod val="75000"/>
                  </a:schemeClr>
                </a:solidFill>
              </a:rPr>
              <a:t>Sustainability </a:t>
            </a:r>
            <a:r>
              <a:rPr lang="en-US" dirty="0" smtClean="0">
                <a:solidFill>
                  <a:schemeClr val="accent1">
                    <a:lumMod val="75000"/>
                  </a:schemeClr>
                </a:solidFill>
              </a:rPr>
              <a:t>Recommendations- Adopting CHW Payment Models</a:t>
            </a:r>
            <a:endParaRPr lang="en-US" dirty="0">
              <a:solidFill>
                <a:schemeClr val="accent1">
                  <a:lumMod val="75000"/>
                </a:schemeClr>
              </a:solidFill>
            </a:endParaRPr>
          </a:p>
        </p:txBody>
      </p:sp>
      <p:sp>
        <p:nvSpPr>
          <p:cNvPr id="3" name="Content Placeholder 2"/>
          <p:cNvSpPr>
            <a:spLocks noGrp="1"/>
          </p:cNvSpPr>
          <p:nvPr>
            <p:ph idx="1"/>
          </p:nvPr>
        </p:nvSpPr>
        <p:spPr/>
        <p:txBody>
          <a:bodyPr>
            <a:normAutofit fontScale="85000" lnSpcReduction="10000"/>
          </a:bodyPr>
          <a:lstStyle/>
          <a:p>
            <a:pPr marL="0" indent="0">
              <a:buNone/>
            </a:pPr>
            <a:r>
              <a:rPr lang="en-US" dirty="0" smtClean="0"/>
              <a:t>UMass Report- </a:t>
            </a:r>
            <a:r>
              <a:rPr lang="en-US" i="1" dirty="0" smtClean="0"/>
              <a:t>Sustainable Financing Models for CHWs in Maine</a:t>
            </a:r>
            <a:r>
              <a:rPr lang="en-US" dirty="0"/>
              <a:t> </a:t>
            </a:r>
            <a:r>
              <a:rPr lang="en-US" dirty="0" smtClean="0"/>
              <a:t>- draft in process</a:t>
            </a:r>
          </a:p>
          <a:p>
            <a:pPr marL="0" indent="0">
              <a:buNone/>
            </a:pPr>
            <a:r>
              <a:rPr lang="en-US" dirty="0" smtClean="0"/>
              <a:t>Models are built on:  </a:t>
            </a:r>
          </a:p>
          <a:p>
            <a:pPr marL="0" indent="0">
              <a:buNone/>
            </a:pPr>
            <a:r>
              <a:rPr lang="en-US" dirty="0" smtClean="0"/>
              <a:t>-Evidence of a population health need using ME data.</a:t>
            </a:r>
          </a:p>
          <a:p>
            <a:pPr>
              <a:buFontTx/>
              <a:buChar char="-"/>
            </a:pPr>
            <a:r>
              <a:rPr lang="en-US" dirty="0" smtClean="0"/>
              <a:t>Best-Practice recommendations/model on addressing the need (research base).</a:t>
            </a:r>
          </a:p>
          <a:p>
            <a:pPr>
              <a:buFontTx/>
              <a:buChar char="-"/>
            </a:pPr>
            <a:r>
              <a:rPr lang="en-US" dirty="0" smtClean="0"/>
              <a:t>Costs to deliver intervention based on data from 7 CHW Employers in ME and associated medical costs.</a:t>
            </a:r>
          </a:p>
          <a:p>
            <a:pPr>
              <a:buFontTx/>
              <a:buChar char="-"/>
            </a:pPr>
            <a:r>
              <a:rPr lang="en-US" dirty="0" smtClean="0"/>
              <a:t>Projected changes in medical costs, health outcomes, improved quality metrics, ROI, SROI based on model. </a:t>
            </a:r>
            <a:endParaRPr lang="en-US" dirty="0"/>
          </a:p>
        </p:txBody>
      </p:sp>
    </p:spTree>
    <p:extLst>
      <p:ext uri="{BB962C8B-B14F-4D97-AF65-F5344CB8AC3E}">
        <p14:creationId xmlns:p14="http://schemas.microsoft.com/office/powerpoint/2010/main" val="39478907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chemeClr val="accent1">
                    <a:lumMod val="75000"/>
                  </a:schemeClr>
                </a:solidFill>
              </a:rPr>
              <a:t>Sustainability </a:t>
            </a:r>
            <a:r>
              <a:rPr lang="en-US" dirty="0" smtClean="0">
                <a:solidFill>
                  <a:schemeClr val="accent1">
                    <a:lumMod val="75000"/>
                  </a:schemeClr>
                </a:solidFill>
              </a:rPr>
              <a:t>Recommendations- Adopting CHW Payment Models </a:t>
            </a:r>
            <a:endParaRPr lang="en-US" dirty="0">
              <a:solidFill>
                <a:schemeClr val="accent1">
                  <a:lumMod val="75000"/>
                </a:schemeClr>
              </a:solidFill>
            </a:endParaRPr>
          </a:p>
        </p:txBody>
      </p:sp>
      <p:pic>
        <p:nvPicPr>
          <p:cNvPr id="1185" name="Picture 16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38200" y="2218574"/>
            <a:ext cx="8305800" cy="34964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355886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solidFill>
                  <a:schemeClr val="accent1">
                    <a:lumMod val="75000"/>
                  </a:schemeClr>
                </a:solidFill>
              </a:rPr>
              <a:t>Other</a:t>
            </a:r>
            <a:endParaRPr lang="en-US" sz="4000" dirty="0">
              <a:solidFill>
                <a:schemeClr val="accent1">
                  <a:lumMod val="75000"/>
                </a:schemeClr>
              </a:solidFill>
            </a:endParaRPr>
          </a:p>
        </p:txBody>
      </p:sp>
      <p:sp>
        <p:nvSpPr>
          <p:cNvPr id="3" name="Content Placeholder 2"/>
          <p:cNvSpPr>
            <a:spLocks noGrp="1"/>
          </p:cNvSpPr>
          <p:nvPr>
            <p:ph idx="1"/>
          </p:nvPr>
        </p:nvSpPr>
        <p:spPr/>
        <p:txBody>
          <a:bodyPr>
            <a:normAutofit fontScale="70000" lnSpcReduction="20000"/>
          </a:bodyPr>
          <a:lstStyle/>
          <a:p>
            <a:pPr marL="0" marR="0" indent="0" algn="ctr">
              <a:lnSpc>
                <a:spcPct val="115000"/>
              </a:lnSpc>
              <a:spcBef>
                <a:spcPts val="1800"/>
              </a:spcBef>
              <a:spcAft>
                <a:spcPts val="1800"/>
              </a:spcAft>
              <a:buNone/>
            </a:pPr>
            <a:r>
              <a:rPr lang="en-US" i="1" dirty="0">
                <a:ea typeface="Arial"/>
              </a:rPr>
              <a:t>“</a:t>
            </a:r>
            <a:r>
              <a:rPr lang="en-US" sz="2200" i="1" dirty="0">
                <a:ea typeface="Arial"/>
              </a:rPr>
              <a:t>We’re very happy with the [CHW] model and I try to push it a lot... Different models have RNs doing everything – social work, clinical management, home visits. The lesson we have learned is, however, that [for cost-efficacy] people need to work at the top of their license. Clinical Patient Specialists are RNs who do everything (fill medicines, etc.) but that means they are not working at the top of their licensure. Far less education and licensure are needed than a RN for many of the tasks. It’s not as sustainable as a CHW model.” </a:t>
            </a:r>
            <a:r>
              <a:rPr lang="en-US" sz="2200" i="1" dirty="0" smtClean="0">
                <a:ea typeface="Arial"/>
              </a:rPr>
              <a:t>QI Stakeholder</a:t>
            </a:r>
          </a:p>
          <a:p>
            <a:pPr marL="0" marR="0" indent="0" algn="ctr">
              <a:lnSpc>
                <a:spcPct val="115000"/>
              </a:lnSpc>
              <a:spcBef>
                <a:spcPts val="1800"/>
              </a:spcBef>
              <a:spcAft>
                <a:spcPts val="1800"/>
              </a:spcAft>
              <a:buNone/>
            </a:pPr>
            <a:r>
              <a:rPr lang="en-US" sz="2200" i="1" dirty="0">
                <a:latin typeface="Arial"/>
                <a:ea typeface="Arial"/>
              </a:rPr>
              <a:t>I often do work that a family member would do, but many don't have a family member to do that, or don’t have one who is knowledgeable and literate.  </a:t>
            </a:r>
            <a:r>
              <a:rPr lang="en-US" sz="2200" i="1" dirty="0" smtClean="0">
                <a:latin typeface="Arial"/>
                <a:ea typeface="Arial"/>
              </a:rPr>
              <a:t>CHW</a:t>
            </a:r>
          </a:p>
          <a:p>
            <a:pPr marL="0" marR="0" indent="0" algn="ctr">
              <a:lnSpc>
                <a:spcPct val="115000"/>
              </a:lnSpc>
              <a:spcBef>
                <a:spcPts val="1800"/>
              </a:spcBef>
              <a:spcAft>
                <a:spcPts val="1800"/>
              </a:spcAft>
              <a:buNone/>
            </a:pPr>
            <a:r>
              <a:rPr lang="en-US" sz="2200" i="1" dirty="0" smtClean="0">
                <a:latin typeface="Arial"/>
                <a:ea typeface="Arial"/>
              </a:rPr>
              <a:t>Assisting </a:t>
            </a:r>
            <a:r>
              <a:rPr lang="en-US" sz="2200" i="1" dirty="0">
                <a:latin typeface="Arial"/>
                <a:ea typeface="Arial"/>
              </a:rPr>
              <a:t>with educating families and the public, helping people in their homes, assisting with keeping appointments, supporting prescription management, and facilitating connection to services. CHW services are not intended to take the place of higher level health services. They advance patient quality of care, help with repeat visits, allow individuals to stay home longer (rather than to need assisted living), and provide support for family members to consider next steps with more options. Workforce Development Specialist</a:t>
            </a:r>
          </a:p>
          <a:p>
            <a:pPr marL="0" marR="0" indent="0" algn="ctr">
              <a:lnSpc>
                <a:spcPct val="115000"/>
              </a:lnSpc>
              <a:spcBef>
                <a:spcPts val="1800"/>
              </a:spcBef>
              <a:spcAft>
                <a:spcPts val="1800"/>
              </a:spcAft>
              <a:buNone/>
            </a:pPr>
            <a:endParaRPr lang="en-US" sz="2200" i="1" dirty="0">
              <a:solidFill>
                <a:srgbClr val="4F81BD"/>
              </a:solidFill>
              <a:latin typeface="Arial"/>
              <a:ea typeface="Arial"/>
            </a:endParaRPr>
          </a:p>
          <a:p>
            <a:endParaRPr lang="en-US" dirty="0"/>
          </a:p>
        </p:txBody>
      </p:sp>
    </p:spTree>
    <p:extLst>
      <p:ext uri="{BB962C8B-B14F-4D97-AF65-F5344CB8AC3E}">
        <p14:creationId xmlns:p14="http://schemas.microsoft.com/office/powerpoint/2010/main" val="29139983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accent1">
                    <a:lumMod val="75000"/>
                  </a:schemeClr>
                </a:solidFill>
              </a:rPr>
              <a:t>Next Steps Post SIM - </a:t>
            </a:r>
            <a:br>
              <a:rPr lang="en-US" dirty="0" smtClean="0">
                <a:solidFill>
                  <a:schemeClr val="accent1">
                    <a:lumMod val="75000"/>
                  </a:schemeClr>
                </a:solidFill>
              </a:rPr>
            </a:br>
            <a:r>
              <a:rPr lang="en-US" dirty="0" smtClean="0">
                <a:solidFill>
                  <a:schemeClr val="accent1">
                    <a:lumMod val="75000"/>
                  </a:schemeClr>
                </a:solidFill>
              </a:rPr>
              <a:t>Institutionalizing Infrastructure</a:t>
            </a:r>
            <a:endParaRPr lang="en-US" dirty="0">
              <a:solidFill>
                <a:schemeClr val="accent1">
                  <a:lumMod val="75000"/>
                </a:schemeClr>
              </a:solidFill>
            </a:endParaRPr>
          </a:p>
        </p:txBody>
      </p:sp>
      <p:sp>
        <p:nvSpPr>
          <p:cNvPr id="3" name="Content Placeholder 2"/>
          <p:cNvSpPr>
            <a:spLocks noGrp="1"/>
          </p:cNvSpPr>
          <p:nvPr>
            <p:ph idx="1"/>
          </p:nvPr>
        </p:nvSpPr>
        <p:spPr>
          <a:xfrm>
            <a:off x="457200" y="1600200"/>
            <a:ext cx="8229600" cy="4876800"/>
          </a:xfrm>
        </p:spPr>
        <p:txBody>
          <a:bodyPr>
            <a:normAutofit fontScale="92500" lnSpcReduction="20000"/>
          </a:bodyPr>
          <a:lstStyle/>
          <a:p>
            <a:r>
              <a:rPr lang="en-US" dirty="0" smtClean="0"/>
              <a:t>Support </a:t>
            </a:r>
            <a:r>
              <a:rPr lang="en-US" dirty="0"/>
              <a:t>CHW networking and convening to strengthen Maine's </a:t>
            </a:r>
            <a:r>
              <a:rPr lang="en-US" dirty="0" smtClean="0"/>
              <a:t>PH Workforce.</a:t>
            </a:r>
            <a:endParaRPr lang="en-US" dirty="0"/>
          </a:p>
          <a:p>
            <a:r>
              <a:rPr lang="en-US" dirty="0" smtClean="0"/>
              <a:t>Support implementation of Direct Care Worker Registry as it pertains to CHWs. </a:t>
            </a:r>
          </a:p>
          <a:p>
            <a:pPr lvl="1"/>
            <a:r>
              <a:rPr lang="en-US" dirty="0" smtClean="0"/>
              <a:t>CHW </a:t>
            </a:r>
            <a:r>
              <a:rPr lang="en-US" dirty="0"/>
              <a:t>specific recommendations for DCW Registry (qualifications, training </a:t>
            </a:r>
            <a:r>
              <a:rPr lang="en-US" dirty="0" smtClean="0"/>
              <a:t>standards) in place, assuring </a:t>
            </a:r>
            <a:r>
              <a:rPr lang="en-US" dirty="0"/>
              <a:t>that Maine CHWs are able to </a:t>
            </a:r>
            <a:r>
              <a:rPr lang="en-US" dirty="0" smtClean="0"/>
              <a:t>use registry when opens June</a:t>
            </a:r>
            <a:r>
              <a:rPr lang="en-US" dirty="0"/>
              <a:t>, </a:t>
            </a:r>
            <a:r>
              <a:rPr lang="en-US" dirty="0" smtClean="0"/>
              <a:t>2017.</a:t>
            </a:r>
            <a:endParaRPr lang="en-US" dirty="0"/>
          </a:p>
          <a:p>
            <a:r>
              <a:rPr lang="en-US" dirty="0" smtClean="0"/>
              <a:t>Promote </a:t>
            </a:r>
            <a:r>
              <a:rPr lang="en-US" dirty="0"/>
              <a:t>and Institutionalize Standardized Training for CHWs in </a:t>
            </a:r>
            <a:r>
              <a:rPr lang="en-US" dirty="0" smtClean="0"/>
              <a:t>Maine.</a:t>
            </a:r>
          </a:p>
          <a:p>
            <a:r>
              <a:rPr lang="en-US" dirty="0" smtClean="0"/>
              <a:t>Review evaluation recommendations for potential next steps.</a:t>
            </a:r>
            <a:endParaRPr lang="en-US" dirty="0"/>
          </a:p>
        </p:txBody>
      </p:sp>
    </p:spTree>
    <p:extLst>
      <p:ext uri="{BB962C8B-B14F-4D97-AF65-F5344CB8AC3E}">
        <p14:creationId xmlns:p14="http://schemas.microsoft.com/office/powerpoint/2010/main" val="3777055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accent1">
                    <a:lumMod val="75000"/>
                  </a:schemeClr>
                </a:solidFill>
              </a:rPr>
              <a:t>Next Steps Post SIM –</a:t>
            </a:r>
            <a:br>
              <a:rPr lang="en-US" dirty="0" smtClean="0">
                <a:solidFill>
                  <a:schemeClr val="accent1">
                    <a:lumMod val="75000"/>
                  </a:schemeClr>
                </a:solidFill>
              </a:rPr>
            </a:br>
            <a:r>
              <a:rPr lang="en-US" sz="4000" dirty="0" smtClean="0">
                <a:solidFill>
                  <a:schemeClr val="accent1">
                    <a:lumMod val="75000"/>
                  </a:schemeClr>
                </a:solidFill>
              </a:rPr>
              <a:t>Promoting Sustainable Payment Models </a:t>
            </a:r>
            <a:endParaRPr lang="en-US" sz="4000" dirty="0">
              <a:solidFill>
                <a:schemeClr val="accent1">
                  <a:lumMod val="75000"/>
                </a:schemeClr>
              </a:solidFill>
            </a:endParaRPr>
          </a:p>
        </p:txBody>
      </p:sp>
      <p:sp>
        <p:nvSpPr>
          <p:cNvPr id="3" name="Content Placeholder 2"/>
          <p:cNvSpPr>
            <a:spLocks noGrp="1"/>
          </p:cNvSpPr>
          <p:nvPr>
            <p:ph idx="1"/>
          </p:nvPr>
        </p:nvSpPr>
        <p:spPr>
          <a:xfrm>
            <a:off x="457200" y="1828800"/>
            <a:ext cx="8229600" cy="4297363"/>
          </a:xfrm>
        </p:spPr>
        <p:txBody>
          <a:bodyPr>
            <a:normAutofit/>
          </a:bodyPr>
          <a:lstStyle/>
          <a:p>
            <a:r>
              <a:rPr lang="en-US" dirty="0"/>
              <a:t>Disseminate findings from UMass Payment Model work to help </a:t>
            </a:r>
            <a:r>
              <a:rPr lang="en-US" dirty="0" smtClean="0"/>
              <a:t>promote CHWs and inform </a:t>
            </a:r>
            <a:r>
              <a:rPr lang="en-US" dirty="0"/>
              <a:t>evolving payment </a:t>
            </a:r>
            <a:r>
              <a:rPr lang="en-US" dirty="0" smtClean="0"/>
              <a:t>models </a:t>
            </a:r>
            <a:r>
              <a:rPr lang="en-US" dirty="0"/>
              <a:t>in Maine and </a:t>
            </a:r>
            <a:r>
              <a:rPr lang="en-US" dirty="0" smtClean="0"/>
              <a:t>region.</a:t>
            </a:r>
            <a:endParaRPr lang="en-US" dirty="0"/>
          </a:p>
          <a:p>
            <a:pPr lvl="1"/>
            <a:r>
              <a:rPr lang="en-US" sz="2600" dirty="0"/>
              <a:t>Develop materials/mechanism/timeline for disseminating results to payers and </a:t>
            </a:r>
            <a:r>
              <a:rPr lang="en-US" sz="2600" dirty="0" smtClean="0"/>
              <a:t>employers.</a:t>
            </a:r>
            <a:endParaRPr lang="en-US" sz="2600" dirty="0"/>
          </a:p>
          <a:p>
            <a:pPr lvl="1"/>
            <a:r>
              <a:rPr lang="en-US" sz="2600" dirty="0" smtClean="0"/>
              <a:t>Determine next steps such as webinars or other forums.</a:t>
            </a:r>
            <a:endParaRPr lang="en-US" sz="2600" dirty="0"/>
          </a:p>
          <a:p>
            <a:pPr marL="0" indent="0">
              <a:buNone/>
            </a:pPr>
            <a:endParaRPr lang="en-US" dirty="0"/>
          </a:p>
        </p:txBody>
      </p:sp>
    </p:spTree>
    <p:extLst>
      <p:ext uri="{BB962C8B-B14F-4D97-AF65-F5344CB8AC3E}">
        <p14:creationId xmlns:p14="http://schemas.microsoft.com/office/powerpoint/2010/main" val="15124722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accent1">
                    <a:lumMod val="75000"/>
                  </a:schemeClr>
                </a:solidFill>
              </a:rPr>
              <a:t>National Diabetes Prevention Program </a:t>
            </a:r>
            <a:endParaRPr lang="en-US" dirty="0">
              <a:solidFill>
                <a:schemeClr val="accent1">
                  <a:lumMod val="75000"/>
                </a:schemeClr>
              </a:solidFill>
            </a:endParaRPr>
          </a:p>
        </p:txBody>
      </p:sp>
      <p:sp>
        <p:nvSpPr>
          <p:cNvPr id="3" name="Content Placeholder 2"/>
          <p:cNvSpPr>
            <a:spLocks noGrp="1"/>
          </p:cNvSpPr>
          <p:nvPr>
            <p:ph idx="1"/>
          </p:nvPr>
        </p:nvSpPr>
        <p:spPr/>
        <p:txBody>
          <a:bodyPr>
            <a:normAutofit fontScale="85000" lnSpcReduction="20000"/>
          </a:bodyPr>
          <a:lstStyle/>
          <a:p>
            <a:r>
              <a:rPr lang="en-US" dirty="0"/>
              <a:t>NDPP</a:t>
            </a:r>
            <a:r>
              <a:rPr lang="en-US" b="1" dirty="0"/>
              <a:t> </a:t>
            </a:r>
            <a:r>
              <a:rPr lang="en-US" dirty="0"/>
              <a:t>is based on a research study that demonstrated: </a:t>
            </a:r>
          </a:p>
          <a:p>
            <a:pPr lvl="1"/>
            <a:r>
              <a:rPr lang="en-US" dirty="0"/>
              <a:t>Adults at high risk for type 2 diabetes can prevent or delay the disease by 58% (71% if over age 60) by making modest lifestyle changes through a structured program. </a:t>
            </a:r>
          </a:p>
          <a:p>
            <a:r>
              <a:rPr lang="en-US" dirty="0"/>
              <a:t>Lifestyle coaches work with a group to help them reduce their risk of developing type 2 diabetes by:</a:t>
            </a:r>
          </a:p>
          <a:p>
            <a:pPr lvl="1"/>
            <a:r>
              <a:rPr lang="en-US" dirty="0"/>
              <a:t>Losing weight through healthy eating  </a:t>
            </a:r>
          </a:p>
          <a:p>
            <a:pPr lvl="1"/>
            <a:r>
              <a:rPr lang="en-US" dirty="0"/>
              <a:t>Being more physically active  </a:t>
            </a:r>
          </a:p>
          <a:p>
            <a:pPr lvl="1"/>
            <a:r>
              <a:rPr lang="en-US" dirty="0"/>
              <a:t>Learning to identify and address barriers to healthy eating and physical activity</a:t>
            </a:r>
          </a:p>
          <a:p>
            <a:pPr marL="342900" lvl="1" indent="-342900">
              <a:buFont typeface="Arial" panose="020B0604020202020204" pitchFamily="34" charset="0"/>
              <a:buChar char="•"/>
            </a:pPr>
            <a:r>
              <a:rPr lang="en-US" dirty="0"/>
              <a:t>Even after ten years, those who participated had a 34% lower rate of type 2 diabetes.</a:t>
            </a:r>
          </a:p>
          <a:p>
            <a:pPr marL="0" indent="0" algn="r">
              <a:buNone/>
            </a:pPr>
            <a:r>
              <a:rPr lang="en-US" sz="2300" dirty="0"/>
              <a:t>DPP study, NEJM; Feb. 2002</a:t>
            </a:r>
          </a:p>
          <a:p>
            <a:endParaRPr lang="en-US" dirty="0"/>
          </a:p>
        </p:txBody>
      </p:sp>
    </p:spTree>
    <p:extLst>
      <p:ext uri="{BB962C8B-B14F-4D97-AF65-F5344CB8AC3E}">
        <p14:creationId xmlns:p14="http://schemas.microsoft.com/office/powerpoint/2010/main" val="21427722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accent1">
                    <a:lumMod val="75000"/>
                  </a:schemeClr>
                </a:solidFill>
              </a:rPr>
              <a:t>SIM Objective: Implementation of the National Diabetes Prevention Program </a:t>
            </a:r>
            <a:endParaRPr lang="en-US" dirty="0">
              <a:solidFill>
                <a:schemeClr val="accent1">
                  <a:lumMod val="75000"/>
                </a:schemeClr>
              </a:solidFill>
            </a:endParaRPr>
          </a:p>
        </p:txBody>
      </p:sp>
      <p:sp>
        <p:nvSpPr>
          <p:cNvPr id="3" name="Content Placeholder 2"/>
          <p:cNvSpPr>
            <a:spLocks noGrp="1"/>
          </p:cNvSpPr>
          <p:nvPr>
            <p:ph idx="1"/>
          </p:nvPr>
        </p:nvSpPr>
        <p:spPr/>
        <p:txBody>
          <a:bodyPr>
            <a:normAutofit/>
          </a:bodyPr>
          <a:lstStyle/>
          <a:p>
            <a:r>
              <a:rPr lang="en-US" sz="2400" dirty="0"/>
              <a:t>By September 30, 2016, there will be: </a:t>
            </a:r>
          </a:p>
          <a:p>
            <a:pPr lvl="1"/>
            <a:r>
              <a:rPr lang="en-US" dirty="0" smtClean="0"/>
              <a:t>At least 20 </a:t>
            </a:r>
            <a:r>
              <a:rPr lang="en-US" dirty="0"/>
              <a:t>nationally accredited </a:t>
            </a:r>
            <a:r>
              <a:rPr lang="en-US" dirty="0" smtClean="0"/>
              <a:t>NDPP </a:t>
            </a:r>
            <a:r>
              <a:rPr lang="en-US" dirty="0"/>
              <a:t>provider sites </a:t>
            </a:r>
            <a:r>
              <a:rPr lang="en-US" dirty="0" smtClean="0"/>
              <a:t>with written data sharing/fidelity agreements </a:t>
            </a:r>
          </a:p>
          <a:p>
            <a:pPr lvl="1"/>
            <a:r>
              <a:rPr lang="en-US" dirty="0" smtClean="0"/>
              <a:t>At least 80 </a:t>
            </a:r>
            <a:r>
              <a:rPr lang="en-US" dirty="0"/>
              <a:t>trained/certified NDPP lifestyle </a:t>
            </a:r>
            <a:r>
              <a:rPr lang="en-US" dirty="0" smtClean="0"/>
              <a:t>coaches</a:t>
            </a:r>
          </a:p>
          <a:p>
            <a:pPr lvl="1"/>
            <a:r>
              <a:rPr lang="en-US" dirty="0" smtClean="0"/>
              <a:t>At least 600 eligible adults will have completed the program with fidelity </a:t>
            </a:r>
          </a:p>
          <a:p>
            <a:pPr lvl="2"/>
            <a:r>
              <a:rPr lang="en-US" dirty="0" smtClean="0"/>
              <a:t>Program fidelity = complete minimum of 9 sessions in first six months and minimum of 4 in second six months</a:t>
            </a:r>
            <a:endParaRPr lang="en-US" dirty="0"/>
          </a:p>
          <a:p>
            <a:endParaRPr lang="en-US" dirty="0"/>
          </a:p>
        </p:txBody>
      </p:sp>
    </p:spTree>
    <p:extLst>
      <p:ext uri="{BB962C8B-B14F-4D97-AF65-F5344CB8AC3E}">
        <p14:creationId xmlns:p14="http://schemas.microsoft.com/office/powerpoint/2010/main" val="15528545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solidFill>
                  <a:schemeClr val="accent1">
                    <a:lumMod val="75000"/>
                  </a:schemeClr>
                </a:solidFill>
              </a:rPr>
              <a:t>Benefits – </a:t>
            </a:r>
            <a:br>
              <a:rPr lang="en-US" dirty="0" smtClean="0">
                <a:solidFill>
                  <a:schemeClr val="accent1">
                    <a:lumMod val="75000"/>
                  </a:schemeClr>
                </a:solidFill>
              </a:rPr>
            </a:br>
            <a:r>
              <a:rPr lang="en-US" dirty="0" smtClean="0">
                <a:solidFill>
                  <a:schemeClr val="accent1">
                    <a:lumMod val="75000"/>
                  </a:schemeClr>
                </a:solidFill>
              </a:rPr>
              <a:t>Outcomes to Date Based on SST </a:t>
            </a:r>
            <a:endParaRPr lang="en-US" dirty="0">
              <a:solidFill>
                <a:schemeClr val="accent1">
                  <a:lumMod val="75000"/>
                </a:schemeClr>
              </a:solidFill>
            </a:endParaRPr>
          </a:p>
        </p:txBody>
      </p:sp>
      <p:sp>
        <p:nvSpPr>
          <p:cNvPr id="5" name="Text Placeholder 4"/>
          <p:cNvSpPr>
            <a:spLocks noGrp="1"/>
          </p:cNvSpPr>
          <p:nvPr>
            <p:ph type="body" idx="1"/>
          </p:nvPr>
        </p:nvSpPr>
        <p:spPr/>
        <p:txBody>
          <a:bodyPr/>
          <a:lstStyle/>
          <a:p>
            <a:r>
              <a:rPr lang="en-US" dirty="0" smtClean="0"/>
              <a:t>Pre-SIM</a:t>
            </a:r>
            <a:endParaRPr lang="en-US" dirty="0"/>
          </a:p>
        </p:txBody>
      </p:sp>
      <p:sp>
        <p:nvSpPr>
          <p:cNvPr id="6" name="Content Placeholder 5"/>
          <p:cNvSpPr>
            <a:spLocks noGrp="1"/>
          </p:cNvSpPr>
          <p:nvPr>
            <p:ph sz="half" idx="2"/>
          </p:nvPr>
        </p:nvSpPr>
        <p:spPr/>
        <p:txBody>
          <a:bodyPr/>
          <a:lstStyle/>
          <a:p>
            <a:r>
              <a:rPr lang="en-US" dirty="0" smtClean="0"/>
              <a:t>9 NDPP US CDC recognized provider sites</a:t>
            </a:r>
          </a:p>
          <a:p>
            <a:endParaRPr lang="en-US" sz="1400" dirty="0" smtClean="0"/>
          </a:p>
          <a:p>
            <a:r>
              <a:rPr lang="en-US" dirty="0" smtClean="0"/>
              <a:t>42 trained and deployed lifestyle coaches</a:t>
            </a:r>
          </a:p>
          <a:p>
            <a:endParaRPr lang="en-US" sz="1600" dirty="0" smtClean="0"/>
          </a:p>
          <a:p>
            <a:r>
              <a:rPr lang="en-US" dirty="0" smtClean="0"/>
              <a:t>104 participants completed with program fidelity  </a:t>
            </a:r>
            <a:endParaRPr lang="en-US" dirty="0"/>
          </a:p>
        </p:txBody>
      </p:sp>
      <p:sp>
        <p:nvSpPr>
          <p:cNvPr id="7" name="Text Placeholder 6"/>
          <p:cNvSpPr>
            <a:spLocks noGrp="1"/>
          </p:cNvSpPr>
          <p:nvPr>
            <p:ph type="body" sz="quarter" idx="3"/>
          </p:nvPr>
        </p:nvSpPr>
        <p:spPr/>
        <p:txBody>
          <a:bodyPr>
            <a:normAutofit/>
          </a:bodyPr>
          <a:lstStyle/>
          <a:p>
            <a:r>
              <a:rPr lang="en-US" dirty="0" smtClean="0"/>
              <a:t>As of August 2016</a:t>
            </a:r>
            <a:endParaRPr lang="en-US" dirty="0">
              <a:solidFill>
                <a:srgbClr val="FF0000"/>
              </a:solidFill>
            </a:endParaRPr>
          </a:p>
        </p:txBody>
      </p:sp>
      <p:sp>
        <p:nvSpPr>
          <p:cNvPr id="8" name="Content Placeholder 7"/>
          <p:cNvSpPr>
            <a:spLocks noGrp="1"/>
          </p:cNvSpPr>
          <p:nvPr>
            <p:ph sz="quarter" idx="4"/>
          </p:nvPr>
        </p:nvSpPr>
        <p:spPr>
          <a:xfrm>
            <a:off x="4645025" y="2174875"/>
            <a:ext cx="4041775" cy="4454525"/>
          </a:xfrm>
        </p:spPr>
        <p:txBody>
          <a:bodyPr>
            <a:normAutofit fontScale="32500" lnSpcReduction="20000"/>
          </a:bodyPr>
          <a:lstStyle/>
          <a:p>
            <a:r>
              <a:rPr lang="en-US" sz="6000" dirty="0" smtClean="0"/>
              <a:t>17 NDPP US CDC recognized provider sites (this is down from 20)</a:t>
            </a:r>
          </a:p>
          <a:p>
            <a:pPr lvl="1"/>
            <a:r>
              <a:rPr lang="en-US" sz="5000" dirty="0" smtClean="0"/>
              <a:t>11 additional  sites since SIM</a:t>
            </a:r>
          </a:p>
          <a:p>
            <a:pPr lvl="1"/>
            <a:endParaRPr lang="en-US" sz="3100" dirty="0" smtClean="0"/>
          </a:p>
          <a:p>
            <a:r>
              <a:rPr lang="en-US" sz="6000" dirty="0" smtClean="0"/>
              <a:t>151 </a:t>
            </a:r>
            <a:r>
              <a:rPr lang="en-US" sz="6000" dirty="0"/>
              <a:t>trained </a:t>
            </a:r>
            <a:r>
              <a:rPr lang="en-US" sz="6000" dirty="0" smtClean="0"/>
              <a:t>and deployed lifestyle </a:t>
            </a:r>
            <a:r>
              <a:rPr lang="en-US" sz="6000" dirty="0"/>
              <a:t>coaches </a:t>
            </a:r>
            <a:endParaRPr lang="en-US" sz="6000" dirty="0" smtClean="0"/>
          </a:p>
          <a:p>
            <a:pPr lvl="1"/>
            <a:r>
              <a:rPr lang="en-US" sz="5000" dirty="0" smtClean="0"/>
              <a:t>109 additional since SIM</a:t>
            </a:r>
          </a:p>
          <a:p>
            <a:pPr lvl="1"/>
            <a:r>
              <a:rPr lang="en-US" sz="5000" dirty="0" smtClean="0"/>
              <a:t>2 more trainings are scheduled for September 2016 </a:t>
            </a:r>
          </a:p>
          <a:p>
            <a:pPr lvl="1"/>
            <a:endParaRPr lang="en-US" sz="3100" dirty="0" smtClean="0"/>
          </a:p>
          <a:p>
            <a:r>
              <a:rPr lang="en-US" sz="6000" dirty="0" smtClean="0"/>
              <a:t>1,104 participants </a:t>
            </a:r>
            <a:r>
              <a:rPr lang="en-US" sz="6000" dirty="0"/>
              <a:t>completed with program fidelity </a:t>
            </a:r>
            <a:endParaRPr lang="en-US" sz="6000" dirty="0" smtClean="0"/>
          </a:p>
          <a:p>
            <a:pPr lvl="1"/>
            <a:r>
              <a:rPr lang="en-US" sz="5000" dirty="0" smtClean="0"/>
              <a:t>1,000  additional since SIM</a:t>
            </a:r>
            <a:endParaRPr lang="en-US" dirty="0"/>
          </a:p>
          <a:p>
            <a:endParaRPr lang="en-US" dirty="0" smtClean="0"/>
          </a:p>
          <a:p>
            <a:endParaRPr lang="en-US" dirty="0"/>
          </a:p>
        </p:txBody>
      </p:sp>
    </p:spTree>
    <p:extLst>
      <p:ext uri="{BB962C8B-B14F-4D97-AF65-F5344CB8AC3E}">
        <p14:creationId xmlns:p14="http://schemas.microsoft.com/office/powerpoint/2010/main" val="9749430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solidFill>
                  <a:schemeClr val="accent1">
                    <a:lumMod val="75000"/>
                  </a:schemeClr>
                </a:solidFill>
              </a:rPr>
              <a:t>Benefits </a:t>
            </a:r>
            <a:endParaRPr lang="en-US" sz="4000" dirty="0">
              <a:solidFill>
                <a:schemeClr val="accent1">
                  <a:lumMod val="75000"/>
                </a:schemeClr>
              </a:solidFill>
            </a:endParaRPr>
          </a:p>
        </p:txBody>
      </p:sp>
      <p:sp>
        <p:nvSpPr>
          <p:cNvPr id="3" name="Content Placeholder 2"/>
          <p:cNvSpPr>
            <a:spLocks noGrp="1"/>
          </p:cNvSpPr>
          <p:nvPr>
            <p:ph idx="1"/>
          </p:nvPr>
        </p:nvSpPr>
        <p:spPr>
          <a:xfrm>
            <a:off x="457200" y="1371600"/>
            <a:ext cx="8229600" cy="5257800"/>
          </a:xfrm>
        </p:spPr>
        <p:txBody>
          <a:bodyPr>
            <a:normAutofit fontScale="62500" lnSpcReduction="20000"/>
          </a:bodyPr>
          <a:lstStyle/>
          <a:p>
            <a:r>
              <a:rPr lang="en-US" sz="3300" dirty="0" smtClean="0"/>
              <a:t>One </a:t>
            </a:r>
            <a:r>
              <a:rPr lang="en-US" sz="3300" dirty="0"/>
              <a:t>Maine health plan (State of Maine) has added </a:t>
            </a:r>
            <a:r>
              <a:rPr lang="en-US" sz="3300" dirty="0" smtClean="0"/>
              <a:t>NDPP </a:t>
            </a:r>
            <a:r>
              <a:rPr lang="en-US" sz="3300" dirty="0"/>
              <a:t>coverage to their health plan </a:t>
            </a:r>
            <a:r>
              <a:rPr lang="en-US" sz="3300" dirty="0" smtClean="0"/>
              <a:t>design.</a:t>
            </a:r>
          </a:p>
          <a:p>
            <a:r>
              <a:rPr lang="en-US" sz="3300" dirty="0" smtClean="0"/>
              <a:t>One commercial health plan (Harvard Pilgrim) has begun researching NDPP to identify a way to incorporate coverage of this service into health plan offerings in Maine.</a:t>
            </a:r>
            <a:endParaRPr lang="en-US" sz="3300" dirty="0"/>
          </a:p>
          <a:p>
            <a:r>
              <a:rPr lang="en-US" sz="3300" dirty="0" smtClean="0"/>
              <a:t>Claims/cost </a:t>
            </a:r>
            <a:r>
              <a:rPr lang="en-US" sz="3300" dirty="0"/>
              <a:t>analysis for pre-diabetes and diabetes </a:t>
            </a:r>
            <a:r>
              <a:rPr lang="en-US" sz="3300" dirty="0" smtClean="0"/>
              <a:t>related to MaineCare members is underway to estimate the cost/benefit of adding NDPP for MaineCare beneficiaries to be completed by March 2017.</a:t>
            </a:r>
            <a:endParaRPr lang="en-US" sz="3300" dirty="0">
              <a:solidFill>
                <a:srgbClr val="FF0000"/>
              </a:solidFill>
            </a:endParaRPr>
          </a:p>
          <a:p>
            <a:pPr lvl="0"/>
            <a:r>
              <a:rPr lang="en-US" sz="3300" dirty="0" smtClean="0"/>
              <a:t>Promoted NDPP as </a:t>
            </a:r>
            <a:r>
              <a:rPr lang="en-US" sz="3300" dirty="0"/>
              <a:t>an effective way to manage population health in payment structures </a:t>
            </a:r>
            <a:r>
              <a:rPr lang="en-US" sz="3300" dirty="0" smtClean="0"/>
              <a:t>for payers</a:t>
            </a:r>
            <a:r>
              <a:rPr lang="en-US" sz="3300" dirty="0"/>
              <a:t>, ACOs and other value based purchasing </a:t>
            </a:r>
            <a:r>
              <a:rPr lang="en-US" sz="3300" dirty="0" smtClean="0"/>
              <a:t>strategies to 20 health care organizations in Maine.</a:t>
            </a:r>
            <a:endParaRPr lang="en-US" dirty="0"/>
          </a:p>
          <a:p>
            <a:pPr lvl="0"/>
            <a:r>
              <a:rPr lang="en-US" sz="3300" dirty="0" smtClean="0"/>
              <a:t>CMS has announced intent and proposed provisions  for NDPP coverage starting January 2017.  As of today 17 out of 20 organizations in Maine are eligible to begin tracking/billing. Payment for eligible beneficiaries starts January 2018.</a:t>
            </a:r>
          </a:p>
          <a:p>
            <a:pPr lvl="1"/>
            <a:r>
              <a:rPr lang="en-US" sz="2900" dirty="0" smtClean="0"/>
              <a:t>Maintaining U.S.  CDC DPRP Pending/Full Recognition impacts eligibility for billing.</a:t>
            </a:r>
          </a:p>
        </p:txBody>
      </p:sp>
    </p:spTree>
    <p:extLst>
      <p:ext uri="{BB962C8B-B14F-4D97-AF65-F5344CB8AC3E}">
        <p14:creationId xmlns:p14="http://schemas.microsoft.com/office/powerpoint/2010/main" val="34868747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accent1">
                    <a:lumMod val="75000"/>
                  </a:schemeClr>
                </a:solidFill>
              </a:rPr>
              <a:t>Future Recommended Changes/Lessons Learned</a:t>
            </a:r>
            <a:endParaRPr lang="en-US" dirty="0">
              <a:solidFill>
                <a:schemeClr val="accent1">
                  <a:lumMod val="75000"/>
                </a:schemeClr>
              </a:solidFill>
            </a:endParaRPr>
          </a:p>
        </p:txBody>
      </p:sp>
      <p:sp>
        <p:nvSpPr>
          <p:cNvPr id="3" name="Content Placeholder 2"/>
          <p:cNvSpPr>
            <a:spLocks noGrp="1"/>
          </p:cNvSpPr>
          <p:nvPr>
            <p:ph idx="1"/>
          </p:nvPr>
        </p:nvSpPr>
        <p:spPr>
          <a:xfrm>
            <a:off x="457200" y="1600200"/>
            <a:ext cx="8229600" cy="4953000"/>
          </a:xfrm>
        </p:spPr>
        <p:txBody>
          <a:bodyPr>
            <a:normAutofit fontScale="92500"/>
          </a:bodyPr>
          <a:lstStyle/>
          <a:p>
            <a:r>
              <a:rPr lang="en-US" dirty="0" smtClean="0"/>
              <a:t>Directly reached out to Commercial Payers from the beginning of the project.</a:t>
            </a:r>
            <a:endParaRPr lang="en-US" dirty="0"/>
          </a:p>
          <a:p>
            <a:r>
              <a:rPr lang="en-US" dirty="0" smtClean="0"/>
              <a:t>SIM funds to support a NDPP representative to attend and drive the agenda on NDPP throughout the entire SIM project scope in all committees.</a:t>
            </a:r>
          </a:p>
          <a:p>
            <a:r>
              <a:rPr lang="en-US" dirty="0" smtClean="0"/>
              <a:t>Identify and advise on Quality Measures for Population Health strategies that target people at high risk for Type 2 Diabetes; recommended protocol for use of evidence-based lifestyle change programs (NDPP).</a:t>
            </a:r>
          </a:p>
        </p:txBody>
      </p:sp>
    </p:spTree>
    <p:extLst>
      <p:ext uri="{BB962C8B-B14F-4D97-AF65-F5344CB8AC3E}">
        <p14:creationId xmlns:p14="http://schemas.microsoft.com/office/powerpoint/2010/main" val="19541144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solidFill>
                  <a:schemeClr val="accent1">
                    <a:lumMod val="75000"/>
                  </a:schemeClr>
                </a:solidFill>
              </a:rPr>
              <a:t>Sustainability Recommendations</a:t>
            </a:r>
            <a:endParaRPr lang="en-US" sz="4000" dirty="0">
              <a:solidFill>
                <a:schemeClr val="accent1">
                  <a:lumMod val="75000"/>
                </a:schemeClr>
              </a:solidFill>
            </a:endParaRPr>
          </a:p>
        </p:txBody>
      </p:sp>
      <p:sp>
        <p:nvSpPr>
          <p:cNvPr id="3" name="Content Placeholder 2"/>
          <p:cNvSpPr>
            <a:spLocks noGrp="1"/>
          </p:cNvSpPr>
          <p:nvPr>
            <p:ph idx="1"/>
          </p:nvPr>
        </p:nvSpPr>
        <p:spPr>
          <a:xfrm>
            <a:off x="457200" y="1600200"/>
            <a:ext cx="8229600" cy="5029200"/>
          </a:xfrm>
        </p:spPr>
        <p:txBody>
          <a:bodyPr>
            <a:normAutofit fontScale="85000" lnSpcReduction="20000"/>
          </a:bodyPr>
          <a:lstStyle/>
          <a:p>
            <a:r>
              <a:rPr lang="en-US" dirty="0" smtClean="0"/>
              <a:t>NDPP Master Trainer Select business plans available to be shared with any organizations in Maine.</a:t>
            </a:r>
          </a:p>
          <a:p>
            <a:r>
              <a:rPr lang="en-US" dirty="0" smtClean="0"/>
              <a:t>Maine NDPP Data Dashboard; Build a referral module for securely  transmitting participant session data to PCPs for documentation/billing.</a:t>
            </a:r>
          </a:p>
          <a:p>
            <a:r>
              <a:rPr lang="en-US" dirty="0" smtClean="0"/>
              <a:t>Prediabetes standard of care diagnosis/care planning that uses and tracks NDPP participation/completion.</a:t>
            </a:r>
          </a:p>
          <a:p>
            <a:pPr lvl="1"/>
            <a:r>
              <a:rPr lang="en-US" dirty="0" smtClean="0"/>
              <a:t>CPT 0403T (NDPP participation tracking code introduced January 2016)</a:t>
            </a:r>
          </a:p>
          <a:p>
            <a:r>
              <a:rPr lang="en-US" dirty="0" smtClean="0"/>
              <a:t>NDPP provision for coverage for all payers in Maine.   Maine CDC able to provide Technical Support for any Maine payer on health plan design before January 2018.</a:t>
            </a:r>
            <a:endParaRPr lang="en-US" dirty="0"/>
          </a:p>
        </p:txBody>
      </p:sp>
    </p:spTree>
    <p:extLst>
      <p:ext uri="{BB962C8B-B14F-4D97-AF65-F5344CB8AC3E}">
        <p14:creationId xmlns:p14="http://schemas.microsoft.com/office/powerpoint/2010/main" val="207499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accent1">
                    <a:lumMod val="75000"/>
                  </a:schemeClr>
                </a:solidFill>
              </a:rPr>
              <a:t>Other </a:t>
            </a:r>
            <a:br>
              <a:rPr lang="en-US" dirty="0" smtClean="0">
                <a:solidFill>
                  <a:schemeClr val="accent1">
                    <a:lumMod val="75000"/>
                  </a:schemeClr>
                </a:solidFill>
              </a:rPr>
            </a:br>
            <a:endParaRPr lang="en-US" dirty="0">
              <a:solidFill>
                <a:schemeClr val="accent1">
                  <a:lumMod val="75000"/>
                </a:schemeClr>
              </a:solidFill>
            </a:endParaRPr>
          </a:p>
        </p:txBody>
      </p:sp>
      <p:sp>
        <p:nvSpPr>
          <p:cNvPr id="3" name="Content Placeholder 2"/>
          <p:cNvSpPr>
            <a:spLocks noGrp="1"/>
          </p:cNvSpPr>
          <p:nvPr>
            <p:ph idx="1"/>
          </p:nvPr>
        </p:nvSpPr>
        <p:spPr>
          <a:xfrm>
            <a:off x="457200" y="1066800"/>
            <a:ext cx="8229600" cy="5791200"/>
          </a:xfrm>
        </p:spPr>
        <p:txBody>
          <a:bodyPr>
            <a:normAutofit/>
          </a:bodyPr>
          <a:lstStyle/>
          <a:p>
            <a:r>
              <a:rPr lang="en-US" dirty="0" smtClean="0"/>
              <a:t>External Support for people at high risk for/with chronic diseases.</a:t>
            </a:r>
          </a:p>
          <a:p>
            <a:r>
              <a:rPr lang="en-US" dirty="0" smtClean="0"/>
              <a:t>Better use of community-based organizations and help health systems understand how to contract for Population Health and Self-Management Support through ACOs/VBID. </a:t>
            </a:r>
          </a:p>
          <a:p>
            <a:r>
              <a:rPr lang="en-US" dirty="0" smtClean="0"/>
              <a:t>Work with Payers to establish provision and performance-based coverage for people at risk for chronic diseases who are well managed or have moved themselves outside of risk.</a:t>
            </a:r>
          </a:p>
          <a:p>
            <a:pPr lvl="1"/>
            <a:r>
              <a:rPr lang="en-US" dirty="0" smtClean="0"/>
              <a:t>Prediabetes/Diabetes, Hypertension, Lipids…</a:t>
            </a:r>
          </a:p>
        </p:txBody>
      </p:sp>
    </p:spTree>
    <p:extLst>
      <p:ext uri="{BB962C8B-B14F-4D97-AF65-F5344CB8AC3E}">
        <p14:creationId xmlns:p14="http://schemas.microsoft.com/office/powerpoint/2010/main" val="7913534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2730</TotalTime>
  <Words>2597</Words>
  <Application>Microsoft Office PowerPoint</Application>
  <PresentationFormat>On-screen Show (4:3)</PresentationFormat>
  <Paragraphs>227</Paragraphs>
  <Slides>26</Slides>
  <Notes>17</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Maine CDC</vt:lpstr>
      <vt:lpstr>Hypothesis: National Diabetes Prevention Program </vt:lpstr>
      <vt:lpstr>National Diabetes Prevention Program </vt:lpstr>
      <vt:lpstr>SIM Objective: Implementation of the National Diabetes Prevention Program </vt:lpstr>
      <vt:lpstr>Benefits –  Outcomes to Date Based on SST </vt:lpstr>
      <vt:lpstr>Benefits </vt:lpstr>
      <vt:lpstr>Future Recommended Changes/Lessons Learned</vt:lpstr>
      <vt:lpstr>Sustainability Recommendations</vt:lpstr>
      <vt:lpstr>Other  </vt:lpstr>
      <vt:lpstr>Next Steps Post SIM</vt:lpstr>
      <vt:lpstr>Hypothesis: Community Health Worker Initiative</vt:lpstr>
      <vt:lpstr>Community Health Workers</vt:lpstr>
      <vt:lpstr>CHWI Hypothesis Conclusion –  Formal Recognition </vt:lpstr>
      <vt:lpstr>CHWI Hypothesis Conclusion- Recognition from System</vt:lpstr>
      <vt:lpstr>CHWI Hypothesis Conclusion - Provide Models that can be Replicated </vt:lpstr>
      <vt:lpstr>Benefits – SST Measures to Date  </vt:lpstr>
      <vt:lpstr>Benefits – Workforce</vt:lpstr>
      <vt:lpstr>Benefits – CHWPP Contribution to Understanding of CHW Model </vt:lpstr>
      <vt:lpstr>Benefits – Capacity and Infrastructure</vt:lpstr>
      <vt:lpstr>Future Recommended Changes/Lessons Learned</vt:lpstr>
      <vt:lpstr>Sustainable Funding Models </vt:lpstr>
      <vt:lpstr>Sustainability Recommendations- Adopting CHW Payment Models</vt:lpstr>
      <vt:lpstr>Sustainability Recommendations- Adopting CHW Payment Models </vt:lpstr>
      <vt:lpstr>Other</vt:lpstr>
      <vt:lpstr>Next Steps Post SIM -  Institutionalizing Infrastructure</vt:lpstr>
      <vt:lpstr>Next Steps Post SIM – Promoting Sustainable Payment Models </vt:lpstr>
    </vt:vector>
  </TitlesOfParts>
  <Company>State of Maine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Maine CDC</dc:title>
  <dc:creator>Morse, Nathan</dc:creator>
  <cp:lastModifiedBy>Wigand, Debra A.</cp:lastModifiedBy>
  <cp:revision>173</cp:revision>
  <cp:lastPrinted>2015-09-17T14:20:06Z</cp:lastPrinted>
  <dcterms:created xsi:type="dcterms:W3CDTF">2014-12-22T13:53:08Z</dcterms:created>
  <dcterms:modified xsi:type="dcterms:W3CDTF">2016-08-22T16:48:53Z</dcterms:modified>
</cp:coreProperties>
</file>